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rawings/drawing3.xml" ContentType="application/vnd.openxmlformats-officedocument.drawingml.chartshape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8"/>
  </p:notesMasterIdLst>
  <p:sldIdLst>
    <p:sldId id="256" r:id="rId2"/>
    <p:sldId id="299" r:id="rId3"/>
    <p:sldId id="378" r:id="rId4"/>
    <p:sldId id="379" r:id="rId5"/>
    <p:sldId id="380" r:id="rId6"/>
    <p:sldId id="408" r:id="rId7"/>
    <p:sldId id="411" r:id="rId8"/>
    <p:sldId id="405" r:id="rId9"/>
    <p:sldId id="288" r:id="rId10"/>
    <p:sldId id="266" r:id="rId11"/>
    <p:sldId id="384" r:id="rId12"/>
    <p:sldId id="385" r:id="rId13"/>
    <p:sldId id="386" r:id="rId14"/>
    <p:sldId id="387" r:id="rId15"/>
    <p:sldId id="412" r:id="rId16"/>
    <p:sldId id="413" r:id="rId17"/>
    <p:sldId id="410" r:id="rId18"/>
    <p:sldId id="291" r:id="rId19"/>
    <p:sldId id="305" r:id="rId20"/>
    <p:sldId id="390" r:id="rId21"/>
    <p:sldId id="391" r:id="rId22"/>
    <p:sldId id="392" r:id="rId23"/>
    <p:sldId id="393" r:id="rId24"/>
    <p:sldId id="414" r:id="rId25"/>
    <p:sldId id="407" r:id="rId26"/>
    <p:sldId id="316"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CC3300"/>
    <a:srgbClr val="FF669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Средний стиль 3 - акцент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A488322-F2BA-4B5B-9748-0D474271808F}" styleName="Средний стиль 3 - акцент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777" autoAdjust="0"/>
    <p:restoredTop sz="94654" autoAdjust="0"/>
  </p:normalViewPr>
  <p:slideViewPr>
    <p:cSldViewPr>
      <p:cViewPr varScale="1">
        <p:scale>
          <a:sx n="100" d="100"/>
          <a:sy n="100" d="100"/>
        </p:scale>
        <p:origin x="-204" y="-90"/>
      </p:cViewPr>
      <p:guideLst>
        <p:guide orient="horz" pos="2160"/>
        <p:guide pos="2880"/>
      </p:guideLst>
    </p:cSldViewPr>
  </p:slideViewPr>
  <p:outlineViewPr>
    <p:cViewPr>
      <p:scale>
        <a:sx n="33" d="100"/>
        <a:sy n="33" d="100"/>
      </p:scale>
      <p:origin x="0" y="1233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Office_Excel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_____Microsoft_Office_Excel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_____Microsoft_Office_Excel11.xlsx"/></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_____Microsoft_Office_Excel12.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Office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Office_Excel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_____Microsoft_Office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Office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_____Microsoft_Office_Excel6.xlsx"/></Relationships>
</file>

<file path=ppt/charts/_rels/chart7.xml.rels><?xml version="1.0" encoding="UTF-8" standalone="yes"?>
<Relationships xmlns="http://schemas.openxmlformats.org/package/2006/relationships"><Relationship Id="rId1" Type="http://schemas.openxmlformats.org/officeDocument/2006/relationships/package" Target="../embeddings/_____Microsoft_Office_Excel7.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_____Microsoft_Office_Excel8.xlsx"/></Relationships>
</file>

<file path=ppt/charts/_rels/chart9.xml.rels><?xml version="1.0" encoding="UTF-8" standalone="yes"?>
<Relationships xmlns="http://schemas.openxmlformats.org/package/2006/relationships"><Relationship Id="rId1" Type="http://schemas.openxmlformats.org/officeDocument/2006/relationships/package" Target="../embeddings/_____Microsoft_Office_Excel9.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col"/>
        <c:grouping val="clustered"/>
        <c:varyColors val="1"/>
        <c:ser>
          <c:idx val="0"/>
          <c:order val="0"/>
          <c:tx>
            <c:strRef>
              <c:f>Лист1!$B$1</c:f>
              <c:strCache>
                <c:ptCount val="1"/>
                <c:pt idx="0">
                  <c:v>Ряд 1</c:v>
                </c:pt>
              </c:strCache>
            </c:strRef>
          </c:tx>
          <c:dLbls>
            <c:dLbl>
              <c:idx val="0"/>
              <c:layout/>
              <c:showVal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0-BFD4-43B1-922C-D45C29FDC695}"/>
                </c:ext>
              </c:extLst>
            </c:dLbl>
            <c:dLbl>
              <c:idx val="1"/>
              <c:layout/>
              <c:showVal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BFD4-43B1-922C-D45C29FDC695}"/>
                </c:ext>
              </c:extLst>
            </c:dLbl>
            <c:dLbl>
              <c:idx val="2"/>
              <c:layout/>
              <c:showVal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2-BFD4-43B1-922C-D45C29FDC695}"/>
                </c:ext>
              </c:extLst>
            </c:dLbl>
            <c:dLbl>
              <c:idx val="4"/>
              <c:layout/>
              <c:showVal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3-BFD4-43B1-922C-D45C29FDC695}"/>
                </c:ext>
              </c:extLst>
            </c:dLbl>
            <c:dLbl>
              <c:idx val="5"/>
              <c:layout/>
              <c:showVal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4-BFD4-43B1-922C-D45C29FDC695}"/>
                </c:ext>
              </c:extLst>
            </c:dLbl>
            <c:dLbl>
              <c:idx val="6"/>
              <c:layout/>
              <c:showVal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5-BFD4-43B1-922C-D45C29FDC695}"/>
                </c:ext>
              </c:extLst>
            </c:dLbl>
            <c:spPr>
              <a:noFill/>
              <a:ln>
                <a:noFill/>
              </a:ln>
              <a:effectLst/>
            </c:spPr>
            <c:dLblPos val="outEnd"/>
            <c:showVal val="1"/>
            <c:extLst xmlns:c16r2="http://schemas.microsoft.com/office/drawing/2015/06/chart">
              <c:ext xmlns:c15="http://schemas.microsoft.com/office/drawing/2012/chart" uri="{CE6537A1-D6FC-4f65-9D91-7224C49458BB}">
                <c15:layout/>
                <c15:showLeaderLines val="0"/>
              </c:ext>
            </c:extLst>
          </c:dLbls>
          <c:cat>
            <c:strRef>
              <c:f>Лист1!$A$2:$A$13</c:f>
              <c:strCache>
                <c:ptCount val="12"/>
                <c:pt idx="0">
                  <c:v>СОШ №13</c:v>
                </c:pt>
                <c:pt idx="1">
                  <c:v>СОШ №4</c:v>
                </c:pt>
                <c:pt idx="2">
                  <c:v>ООШ №1</c:v>
                </c:pt>
                <c:pt idx="3">
                  <c:v>СОШ №2</c:v>
                </c:pt>
                <c:pt idx="4">
                  <c:v>СОШ №5</c:v>
                </c:pt>
                <c:pt idx="5">
                  <c:v>СОШ №3</c:v>
                </c:pt>
                <c:pt idx="6">
                  <c:v>СОШ №6</c:v>
                </c:pt>
                <c:pt idx="7">
                  <c:v>СОШ №10</c:v>
                </c:pt>
                <c:pt idx="8">
                  <c:v>СОШ №7</c:v>
                </c:pt>
                <c:pt idx="9">
                  <c:v>Лицей №12</c:v>
                </c:pt>
                <c:pt idx="10">
                  <c:v>Гимназия №11</c:v>
                </c:pt>
                <c:pt idx="11">
                  <c:v>СОШ №8</c:v>
                </c:pt>
              </c:strCache>
            </c:strRef>
          </c:cat>
          <c:val>
            <c:numRef>
              <c:f>Лист1!$B$2:$B$13</c:f>
              <c:numCache>
                <c:formatCode>0%</c:formatCode>
                <c:ptCount val="12"/>
                <c:pt idx="0">
                  <c:v>1</c:v>
                </c:pt>
                <c:pt idx="1">
                  <c:v>1</c:v>
                </c:pt>
                <c:pt idx="2">
                  <c:v>1</c:v>
                </c:pt>
                <c:pt idx="3">
                  <c:v>1</c:v>
                </c:pt>
                <c:pt idx="4">
                  <c:v>1</c:v>
                </c:pt>
                <c:pt idx="5">
                  <c:v>1</c:v>
                </c:pt>
                <c:pt idx="6">
                  <c:v>0.99</c:v>
                </c:pt>
                <c:pt idx="7">
                  <c:v>0.98</c:v>
                </c:pt>
                <c:pt idx="8">
                  <c:v>0.96000000000000063</c:v>
                </c:pt>
                <c:pt idx="9">
                  <c:v>0.96000000000000063</c:v>
                </c:pt>
                <c:pt idx="10">
                  <c:v>0.94000000000000061</c:v>
                </c:pt>
                <c:pt idx="11">
                  <c:v>0.89000000000000101</c:v>
                </c:pt>
              </c:numCache>
            </c:numRef>
          </c:val>
          <c:extLst xmlns:c16r2="http://schemas.microsoft.com/office/drawing/2015/06/chart">
            <c:ext xmlns:c16="http://schemas.microsoft.com/office/drawing/2014/chart" uri="{C3380CC4-5D6E-409C-BE32-E72D297353CC}">
              <c16:uniqueId val="{00000006-BFD4-43B1-922C-D45C29FDC695}"/>
            </c:ext>
          </c:extLst>
        </c:ser>
        <c:axId val="40286080"/>
        <c:axId val="40287616"/>
      </c:barChart>
      <c:catAx>
        <c:axId val="40286080"/>
        <c:scaling>
          <c:orientation val="minMax"/>
        </c:scaling>
        <c:axPos val="b"/>
        <c:numFmt formatCode="General" sourceLinked="0"/>
        <c:tickLblPos val="nextTo"/>
        <c:crossAx val="40287616"/>
        <c:crosses val="autoZero"/>
        <c:auto val="1"/>
        <c:lblAlgn val="ctr"/>
        <c:lblOffset val="100"/>
      </c:catAx>
      <c:valAx>
        <c:axId val="40287616"/>
        <c:scaling>
          <c:orientation val="minMax"/>
        </c:scaling>
        <c:delete val="1"/>
        <c:axPos val="l"/>
        <c:majorGridlines/>
        <c:numFmt formatCode="0%" sourceLinked="1"/>
        <c:tickLblPos val="nextTo"/>
        <c:crossAx val="40286080"/>
        <c:crosses val="autoZero"/>
        <c:crossBetween val="between"/>
      </c:valAx>
    </c:plotArea>
    <c:plotVisOnly val="1"/>
    <c:dispBlanksAs val="gap"/>
  </c:chart>
  <c:txPr>
    <a:bodyPr/>
    <a:lstStyle/>
    <a:p>
      <a:pPr>
        <a:defRPr sz="1800"/>
      </a:pPr>
      <a:endParaRPr lang="ru-RU"/>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col"/>
        <c:grouping val="clustered"/>
        <c:varyColors val="1"/>
        <c:ser>
          <c:idx val="0"/>
          <c:order val="0"/>
          <c:tx>
            <c:strRef>
              <c:f>Лист1!$B$1</c:f>
              <c:strCache>
                <c:ptCount val="1"/>
                <c:pt idx="0">
                  <c:v>Ряд 1</c:v>
                </c:pt>
              </c:strCache>
            </c:strRef>
          </c:tx>
          <c:dLbls>
            <c:dLbl>
              <c:idx val="0"/>
              <c:layout>
                <c:manualLayout>
                  <c:x val="0.35185185185186546"/>
                  <c:y val="-1.1224133123521584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9205-42E7-8972-4A6ED9340918}"/>
                </c:ext>
              </c:extLst>
            </c:dLbl>
            <c:dLbl>
              <c:idx val="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9205-42E7-8972-4A6ED9340918}"/>
                </c:ext>
              </c:extLst>
            </c:dLbl>
            <c:dLbl>
              <c:idx val="2"/>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9205-42E7-8972-4A6ED9340918}"/>
                </c:ext>
              </c:extLst>
            </c:dLbl>
            <c:dLbl>
              <c:idx val="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9205-42E7-8972-4A6ED9340918}"/>
                </c:ext>
              </c:extLst>
            </c:dLbl>
            <c:dLbl>
              <c:idx val="4"/>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9205-42E7-8972-4A6ED9340918}"/>
                </c:ext>
              </c:extLst>
            </c:dLbl>
            <c:dLbl>
              <c:idx val="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9205-42E7-8972-4A6ED9340918}"/>
                </c:ext>
              </c:extLst>
            </c:dLbl>
            <c:dLbl>
              <c:idx val="6"/>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9205-42E7-8972-4A6ED9340918}"/>
                </c:ext>
              </c:extLst>
            </c:dLbl>
            <c:dLbl>
              <c:idx val="7"/>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9205-42E7-8972-4A6ED9340918}"/>
                </c:ext>
              </c:extLst>
            </c:dLbl>
            <c:dLbl>
              <c:idx val="8"/>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9205-42E7-8972-4A6ED9340918}"/>
                </c:ext>
              </c:extLst>
            </c:dLbl>
            <c:dLbl>
              <c:idx val="9"/>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9205-42E7-8972-4A6ED9340918}"/>
                </c:ext>
              </c:extLst>
            </c:dLbl>
            <c:dLbl>
              <c:idx val="10"/>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9205-42E7-8972-4A6ED9340918}"/>
                </c:ext>
              </c:extLst>
            </c:dLbl>
            <c:dLbl>
              <c:idx val="1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9205-42E7-8972-4A6ED9340918}"/>
                </c:ext>
              </c:extLst>
            </c:dLbl>
            <c:dLbl>
              <c:idx val="12"/>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9205-42E7-8972-4A6ED9340918}"/>
                </c:ext>
              </c:extLst>
            </c:dLbl>
            <c:dLbl>
              <c:idx val="1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9205-42E7-8972-4A6ED9340918}"/>
                </c:ext>
              </c:extLst>
            </c:dLbl>
            <c:dLbl>
              <c:idx val="14"/>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9205-42E7-8972-4A6ED9340918}"/>
                </c:ext>
              </c:extLst>
            </c:dLbl>
            <c:dLbl>
              <c:idx val="1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9205-42E7-8972-4A6ED9340918}"/>
                </c:ext>
              </c:extLst>
            </c:dLbl>
            <c:dLbl>
              <c:idx val="16"/>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0-9205-42E7-8972-4A6ED9340918}"/>
                </c:ext>
              </c:extLst>
            </c:dLbl>
            <c:dLbl>
              <c:idx val="17"/>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1-9205-42E7-8972-4A6ED9340918}"/>
                </c:ext>
              </c:extLst>
            </c:dLbl>
            <c:dLbl>
              <c:idx val="18"/>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2-9205-42E7-8972-4A6ED9340918}"/>
                </c:ext>
              </c:extLst>
            </c:dLbl>
            <c:spPr>
              <a:noFill/>
              <a:ln>
                <a:noFill/>
              </a:ln>
              <a:effectLst/>
            </c:spPr>
            <c:txPr>
              <a:bodyPr/>
              <a:lstStyle/>
              <a:p>
                <a:pPr>
                  <a:defRPr sz="100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Лист1!$A$2:$A$22</c:f>
              <c:strCache>
                <c:ptCount val="21"/>
                <c:pt idx="0">
                  <c:v>СОШ им. Горького</c:v>
                </c:pt>
                <c:pt idx="1">
                  <c:v>Федотовская ООШ</c:v>
                </c:pt>
                <c:pt idx="2">
                  <c:v>Н – Чершелинская ООШ</c:v>
                </c:pt>
                <c:pt idx="3">
                  <c:v>Ст – Иштерякская ООШ</c:v>
                </c:pt>
                <c:pt idx="4">
                  <c:v>Урдалинская ООШ</c:v>
                </c:pt>
                <c:pt idx="5">
                  <c:v>Куакбашская ООШ</c:v>
                </c:pt>
                <c:pt idx="6">
                  <c:v>Сугушлинская ООШ</c:v>
                </c:pt>
                <c:pt idx="7">
                  <c:v>Керлигачская ООШ</c:v>
                </c:pt>
                <c:pt idx="8">
                  <c:v>Н. -Чершелин. ш – дет. сад</c:v>
                </c:pt>
                <c:pt idx="9">
                  <c:v>Н.Серёжкинская ООШ</c:v>
                </c:pt>
                <c:pt idx="10">
                  <c:v>Каркалинская ООШ</c:v>
                </c:pt>
                <c:pt idx="11">
                  <c:v>Урмышлинская ООШ</c:v>
                </c:pt>
                <c:pt idx="12">
                  <c:v>Зай -Каратайская ООШ </c:v>
                </c:pt>
                <c:pt idx="13">
                  <c:v>Ивановская ООШ</c:v>
                </c:pt>
                <c:pt idx="14">
                  <c:v>Старо - Кувакская СОШ</c:v>
                </c:pt>
                <c:pt idx="15">
                  <c:v>Сарабикуловская ООШ</c:v>
                </c:pt>
                <c:pt idx="16">
                  <c:v>Тимяшевская СОШ</c:v>
                </c:pt>
                <c:pt idx="17">
                  <c:v>Подлесная ООШ</c:v>
                </c:pt>
                <c:pt idx="18">
                  <c:v>Шугуровская СОШ</c:v>
                </c:pt>
                <c:pt idx="19">
                  <c:v>Урдалинская ООШ</c:v>
                </c:pt>
                <c:pt idx="20">
                  <c:v>Ст-Письмянская ООШ</c:v>
                </c:pt>
              </c:strCache>
            </c:strRef>
          </c:cat>
          <c:val>
            <c:numRef>
              <c:f>Лист1!$B$2:$B$22</c:f>
              <c:numCache>
                <c:formatCode>0%</c:formatCode>
                <c:ptCount val="21"/>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0.75000000000000011</c:v>
                </c:pt>
              </c:numCache>
            </c:numRef>
          </c:val>
          <c:extLst xmlns:c16r2="http://schemas.microsoft.com/office/drawing/2015/06/chart">
            <c:ext xmlns:c16="http://schemas.microsoft.com/office/drawing/2014/chart" uri="{C3380CC4-5D6E-409C-BE32-E72D297353CC}">
              <c16:uniqueId val="{00000013-9205-42E7-8972-4A6ED9340918}"/>
            </c:ext>
          </c:extLst>
        </c:ser>
        <c:axId val="103145856"/>
        <c:axId val="103147392"/>
      </c:barChart>
      <c:catAx>
        <c:axId val="103145856"/>
        <c:scaling>
          <c:orientation val="minMax"/>
        </c:scaling>
        <c:axPos val="b"/>
        <c:numFmt formatCode="General" sourceLinked="0"/>
        <c:tickLblPos val="nextTo"/>
        <c:txPr>
          <a:bodyPr/>
          <a:lstStyle/>
          <a:p>
            <a:pPr>
              <a:defRPr sz="1100"/>
            </a:pPr>
            <a:endParaRPr lang="ru-RU"/>
          </a:p>
        </c:txPr>
        <c:crossAx val="103147392"/>
        <c:crosses val="autoZero"/>
        <c:auto val="1"/>
        <c:lblAlgn val="ctr"/>
        <c:lblOffset val="100"/>
      </c:catAx>
      <c:valAx>
        <c:axId val="103147392"/>
        <c:scaling>
          <c:orientation val="minMax"/>
        </c:scaling>
        <c:delete val="1"/>
        <c:axPos val="l"/>
        <c:majorGridlines/>
        <c:numFmt formatCode="0%" sourceLinked="1"/>
        <c:tickLblPos val="nextTo"/>
        <c:crossAx val="103145856"/>
        <c:crosses val="autoZero"/>
        <c:crossBetween val="between"/>
      </c:valAx>
      <c:spPr>
        <a:ln>
          <a:noFill/>
        </a:ln>
      </c:spPr>
    </c:plotArea>
    <c:plotVisOnly val="1"/>
    <c:dispBlanksAs val="gap"/>
  </c:chart>
  <c:txPr>
    <a:bodyPr/>
    <a:lstStyle/>
    <a:p>
      <a:pPr>
        <a:defRPr sz="1800"/>
      </a:pPr>
      <a:endParaRPr lang="ru-RU"/>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6.4666930631823299E-2"/>
          <c:y val="3.2521566550811482E-2"/>
          <c:w val="0.93533311295216726"/>
          <c:h val="0.7136397533642036"/>
        </c:manualLayout>
      </c:layout>
      <c:barChart>
        <c:barDir val="col"/>
        <c:grouping val="clustered"/>
        <c:varyColors val="1"/>
        <c:ser>
          <c:idx val="0"/>
          <c:order val="0"/>
          <c:tx>
            <c:strRef>
              <c:f>Лист1!$B$1</c:f>
              <c:strCache>
                <c:ptCount val="1"/>
              </c:strCache>
            </c:strRef>
          </c:tx>
          <c:dLbls>
            <c:spPr>
              <a:noFill/>
              <a:ln>
                <a:noFill/>
              </a:ln>
              <a:effectLst/>
            </c:spPr>
            <c:txPr>
              <a:bodyPr/>
              <a:lstStyle/>
              <a:p>
                <a:pPr>
                  <a:defRPr sz="1200" b="1" spc="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Лист1!$A$2:$A$13</c:f>
              <c:strCache>
                <c:ptCount val="12"/>
                <c:pt idx="0">
                  <c:v>СОШ №2</c:v>
                </c:pt>
                <c:pt idx="1">
                  <c:v>СОШ №10</c:v>
                </c:pt>
                <c:pt idx="2">
                  <c:v>Лицей №12</c:v>
                </c:pt>
                <c:pt idx="3">
                  <c:v>СОШ №13</c:v>
                </c:pt>
                <c:pt idx="4">
                  <c:v>СОШ №4</c:v>
                </c:pt>
                <c:pt idx="5">
                  <c:v>СОШ №5</c:v>
                </c:pt>
                <c:pt idx="6">
                  <c:v>СОШ №6</c:v>
                </c:pt>
                <c:pt idx="7">
                  <c:v>Гимназия №11</c:v>
                </c:pt>
                <c:pt idx="8">
                  <c:v>СОШ №7</c:v>
                </c:pt>
                <c:pt idx="9">
                  <c:v>СОШ №8</c:v>
                </c:pt>
                <c:pt idx="10">
                  <c:v>СОШ №3</c:v>
                </c:pt>
                <c:pt idx="11">
                  <c:v>ООШ №1</c:v>
                </c:pt>
              </c:strCache>
            </c:strRef>
          </c:cat>
          <c:val>
            <c:numRef>
              <c:f>Лист1!$B$2:$B$13</c:f>
              <c:numCache>
                <c:formatCode>0%</c:formatCode>
                <c:ptCount val="12"/>
                <c:pt idx="0">
                  <c:v>0.94000000000000061</c:v>
                </c:pt>
                <c:pt idx="1">
                  <c:v>0.92</c:v>
                </c:pt>
                <c:pt idx="2">
                  <c:v>0.85000000000000064</c:v>
                </c:pt>
                <c:pt idx="3">
                  <c:v>0.81</c:v>
                </c:pt>
                <c:pt idx="4">
                  <c:v>0.77000000000000091</c:v>
                </c:pt>
                <c:pt idx="5">
                  <c:v>0.7600000000000009</c:v>
                </c:pt>
                <c:pt idx="6">
                  <c:v>0.70000000000000062</c:v>
                </c:pt>
                <c:pt idx="7">
                  <c:v>0.70000000000000062</c:v>
                </c:pt>
                <c:pt idx="8">
                  <c:v>0.68</c:v>
                </c:pt>
                <c:pt idx="9">
                  <c:v>0.58000000000000007</c:v>
                </c:pt>
                <c:pt idx="10">
                  <c:v>0.56000000000000005</c:v>
                </c:pt>
                <c:pt idx="11">
                  <c:v>0.56000000000000005</c:v>
                </c:pt>
              </c:numCache>
            </c:numRef>
          </c:val>
          <c:extLst xmlns:c16r2="http://schemas.microsoft.com/office/drawing/2015/06/chart">
            <c:ext xmlns:c16="http://schemas.microsoft.com/office/drawing/2014/chart" uri="{C3380CC4-5D6E-409C-BE32-E72D297353CC}">
              <c16:uniqueId val="{00000000-F97C-4077-AE5B-1266350FF40C}"/>
            </c:ext>
          </c:extLst>
        </c:ser>
        <c:axId val="104150144"/>
        <c:axId val="104151680"/>
      </c:barChart>
      <c:catAx>
        <c:axId val="104150144"/>
        <c:scaling>
          <c:orientation val="minMax"/>
        </c:scaling>
        <c:axPos val="b"/>
        <c:numFmt formatCode="General" sourceLinked="1"/>
        <c:tickLblPos val="nextTo"/>
        <c:txPr>
          <a:bodyPr/>
          <a:lstStyle/>
          <a:p>
            <a:pPr>
              <a:defRPr sz="1400"/>
            </a:pPr>
            <a:endParaRPr lang="ru-RU"/>
          </a:p>
        </c:txPr>
        <c:crossAx val="104151680"/>
        <c:crosses val="autoZero"/>
        <c:auto val="1"/>
        <c:lblAlgn val="ctr"/>
        <c:lblOffset val="100"/>
      </c:catAx>
      <c:valAx>
        <c:axId val="104151680"/>
        <c:scaling>
          <c:orientation val="minMax"/>
        </c:scaling>
        <c:delete val="1"/>
        <c:axPos val="l"/>
        <c:majorGridlines/>
        <c:numFmt formatCode="0%" sourceLinked="1"/>
        <c:tickLblPos val="nextTo"/>
        <c:crossAx val="104150144"/>
        <c:crosses val="autoZero"/>
        <c:crossBetween val="between"/>
      </c:valAx>
      <c:spPr>
        <a:noFill/>
        <a:ln w="25400">
          <a:noFill/>
        </a:ln>
      </c:spPr>
    </c:plotArea>
    <c:plotVisOnly val="1"/>
    <c:dispBlanksAs val="gap"/>
  </c:chart>
  <c:txPr>
    <a:bodyPr/>
    <a:lstStyle/>
    <a:p>
      <a:pPr>
        <a:defRPr sz="1800"/>
      </a:pPr>
      <a:endParaRPr lang="ru-RU"/>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col"/>
        <c:grouping val="clustered"/>
        <c:varyColors val="1"/>
        <c:ser>
          <c:idx val="0"/>
          <c:order val="0"/>
          <c:tx>
            <c:strRef>
              <c:f>Лист1!$B$1</c:f>
              <c:strCache>
                <c:ptCount val="1"/>
                <c:pt idx="0">
                  <c:v>Ряд 1</c:v>
                </c:pt>
              </c:strCache>
            </c:strRef>
          </c:tx>
          <c:dLbls>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1A20-4169-9D9C-FDAEF52F92E5}"/>
                </c:ext>
              </c:extLst>
            </c:dLbl>
            <c:dLbl>
              <c:idx val="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1A20-4169-9D9C-FDAEF52F92E5}"/>
                </c:ext>
              </c:extLst>
            </c:dLbl>
            <c:dLbl>
              <c:idx val="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1A20-4169-9D9C-FDAEF52F92E5}"/>
                </c:ext>
              </c:extLst>
            </c:dLbl>
            <c:dLbl>
              <c:idx val="7"/>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1A20-4169-9D9C-FDAEF52F92E5}"/>
                </c:ext>
              </c:extLst>
            </c:dLbl>
            <c:dLbl>
              <c:idx val="9"/>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1A20-4169-9D9C-FDAEF52F92E5}"/>
                </c:ext>
              </c:extLst>
            </c:dLbl>
            <c:dLbl>
              <c:idx val="1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1A20-4169-9D9C-FDAEF52F92E5}"/>
                </c:ext>
              </c:extLst>
            </c:dLbl>
            <c:dLbl>
              <c:idx val="1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1A20-4169-9D9C-FDAEF52F92E5}"/>
                </c:ext>
              </c:extLst>
            </c:dLbl>
            <c:spPr>
              <a:noFill/>
              <a:ln>
                <a:noFill/>
              </a:ln>
              <a:effectLst/>
            </c:spPr>
            <c:txPr>
              <a:bodyPr/>
              <a:lstStyle/>
              <a:p>
                <a:pPr>
                  <a:defRPr sz="140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Лист1!$A$2:$A$21</c:f>
              <c:strCache>
                <c:ptCount val="20"/>
                <c:pt idx="0">
                  <c:v>Урмышлинская ООШ</c:v>
                </c:pt>
                <c:pt idx="1">
                  <c:v>Н. -Чершелин. ш – дет. сад</c:v>
                </c:pt>
                <c:pt idx="2">
                  <c:v>Керлигачская ООШ</c:v>
                </c:pt>
                <c:pt idx="3">
                  <c:v>Сарабикуловская ООШ</c:v>
                </c:pt>
                <c:pt idx="4">
                  <c:v>Каркалинская ООШ</c:v>
                </c:pt>
                <c:pt idx="5">
                  <c:v>Сугушлинская ООШ</c:v>
                </c:pt>
                <c:pt idx="6">
                  <c:v>Зеленорощинская СОШ</c:v>
                </c:pt>
                <c:pt idx="7">
                  <c:v>Зай -Каратайская ООШ </c:v>
                </c:pt>
                <c:pt idx="8">
                  <c:v>Н – Чершелинская ООШ</c:v>
                </c:pt>
                <c:pt idx="9">
                  <c:v>Шугуровская СОШ </c:v>
                </c:pt>
                <c:pt idx="10">
                  <c:v>Тимяшевская СОШ</c:v>
                </c:pt>
                <c:pt idx="11">
                  <c:v>Ст – Иштерякская ООШ</c:v>
                </c:pt>
                <c:pt idx="12">
                  <c:v>Куакбашская ООШ</c:v>
                </c:pt>
                <c:pt idx="13">
                  <c:v>Ивановская ООШ</c:v>
                </c:pt>
                <c:pt idx="14">
                  <c:v>Н.Серёжкинская ООШ</c:v>
                </c:pt>
                <c:pt idx="15">
                  <c:v>Ст-Письмянская ООШ</c:v>
                </c:pt>
                <c:pt idx="16">
                  <c:v>Старо - Кувакская СОШ</c:v>
                </c:pt>
                <c:pt idx="17">
                  <c:v>Подлесная ООШ</c:v>
                </c:pt>
                <c:pt idx="18">
                  <c:v>Урдалинская ООШ</c:v>
                </c:pt>
                <c:pt idx="19">
                  <c:v>Федотовская ООШ</c:v>
                </c:pt>
              </c:strCache>
            </c:strRef>
          </c:cat>
          <c:val>
            <c:numRef>
              <c:f>Лист1!$B$2:$B$21</c:f>
              <c:numCache>
                <c:formatCode>0%</c:formatCode>
                <c:ptCount val="20"/>
                <c:pt idx="0">
                  <c:v>1</c:v>
                </c:pt>
                <c:pt idx="1">
                  <c:v>1</c:v>
                </c:pt>
                <c:pt idx="2">
                  <c:v>1</c:v>
                </c:pt>
                <c:pt idx="3">
                  <c:v>1</c:v>
                </c:pt>
                <c:pt idx="4">
                  <c:v>1</c:v>
                </c:pt>
                <c:pt idx="5">
                  <c:v>1</c:v>
                </c:pt>
                <c:pt idx="6">
                  <c:v>0.92</c:v>
                </c:pt>
                <c:pt idx="7">
                  <c:v>0.71000000000000008</c:v>
                </c:pt>
                <c:pt idx="8">
                  <c:v>0.71000000000000008</c:v>
                </c:pt>
                <c:pt idx="9">
                  <c:v>0.70000000000000007</c:v>
                </c:pt>
                <c:pt idx="10">
                  <c:v>0.68</c:v>
                </c:pt>
                <c:pt idx="11">
                  <c:v>0.63000000000000012</c:v>
                </c:pt>
                <c:pt idx="12">
                  <c:v>0.56000000000000005</c:v>
                </c:pt>
                <c:pt idx="13">
                  <c:v>0.5</c:v>
                </c:pt>
                <c:pt idx="14">
                  <c:v>0.5</c:v>
                </c:pt>
                <c:pt idx="15">
                  <c:v>0.5</c:v>
                </c:pt>
                <c:pt idx="16">
                  <c:v>0.5</c:v>
                </c:pt>
                <c:pt idx="17">
                  <c:v>0.5</c:v>
                </c:pt>
                <c:pt idx="18">
                  <c:v>0.33000000000000007</c:v>
                </c:pt>
                <c:pt idx="19">
                  <c:v>0</c:v>
                </c:pt>
              </c:numCache>
            </c:numRef>
          </c:val>
          <c:extLst xmlns:c16r2="http://schemas.microsoft.com/office/drawing/2015/06/chart">
            <c:ext xmlns:c16="http://schemas.microsoft.com/office/drawing/2014/chart" uri="{C3380CC4-5D6E-409C-BE32-E72D297353CC}">
              <c16:uniqueId val="{00000007-1A20-4169-9D9C-FDAEF52F92E5}"/>
            </c:ext>
          </c:extLst>
        </c:ser>
        <c:dLbls>
          <c:showVal val="1"/>
        </c:dLbls>
        <c:axId val="104196352"/>
        <c:axId val="104665088"/>
      </c:barChart>
      <c:catAx>
        <c:axId val="104196352"/>
        <c:scaling>
          <c:orientation val="minMax"/>
        </c:scaling>
        <c:axPos val="b"/>
        <c:numFmt formatCode="General" sourceLinked="0"/>
        <c:tickLblPos val="nextTo"/>
        <c:txPr>
          <a:bodyPr/>
          <a:lstStyle/>
          <a:p>
            <a:pPr>
              <a:defRPr sz="1100"/>
            </a:pPr>
            <a:endParaRPr lang="ru-RU"/>
          </a:p>
        </c:txPr>
        <c:crossAx val="104665088"/>
        <c:crosses val="autoZero"/>
        <c:auto val="1"/>
        <c:lblAlgn val="ctr"/>
        <c:lblOffset val="100"/>
      </c:catAx>
      <c:valAx>
        <c:axId val="104665088"/>
        <c:scaling>
          <c:orientation val="minMax"/>
        </c:scaling>
        <c:delete val="1"/>
        <c:axPos val="l"/>
        <c:majorGridlines/>
        <c:numFmt formatCode="0%" sourceLinked="1"/>
        <c:tickLblPos val="nextTo"/>
        <c:crossAx val="104196352"/>
        <c:crosses val="autoZero"/>
        <c:crossBetween val="between"/>
      </c:valAx>
      <c:spPr>
        <a:ln>
          <a:noFill/>
        </a:ln>
      </c:spPr>
    </c:plotArea>
    <c:plotVisOnly val="1"/>
    <c:dispBlanksAs val="gap"/>
  </c:chart>
  <c:txPr>
    <a:bodyPr/>
    <a:lstStyle/>
    <a:p>
      <a:pPr>
        <a:defRPr sz="1800"/>
      </a:pPr>
      <a:endParaRPr lang="ru-RU"/>
    </a:p>
  </c:tx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col"/>
        <c:grouping val="clustered"/>
        <c:varyColors val="1"/>
        <c:ser>
          <c:idx val="0"/>
          <c:order val="0"/>
          <c:tx>
            <c:strRef>
              <c:f>Лист1!$B$1</c:f>
              <c:strCache>
                <c:ptCount val="1"/>
                <c:pt idx="0">
                  <c:v>Ряд 1</c:v>
                </c:pt>
              </c:strCache>
            </c:strRef>
          </c:tx>
          <c:dLbls>
            <c:dLbl>
              <c:idx val="0"/>
              <c:layout>
                <c:manualLayout>
                  <c:x val="0.35034612947713278"/>
                  <c:y val="-6.422113902428869E-4"/>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292E-44A8-B0B5-45B945E1B9E4}"/>
                </c:ext>
              </c:extLst>
            </c:dLbl>
            <c:dLbl>
              <c:idx val="1"/>
              <c:layout>
                <c:manualLayout>
                  <c:x val="-5.8723686382080302E-2"/>
                  <c:y val="0"/>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292E-44A8-B0B5-45B945E1B9E4}"/>
                </c:ext>
              </c:extLst>
            </c:dLbl>
            <c:dLbl>
              <c:idx val="2"/>
              <c:layout>
                <c:manualLayout>
                  <c:x val="-5.1195008640787902E-2"/>
                  <c:y val="0"/>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292E-44A8-B0B5-45B945E1B9E4}"/>
                </c:ext>
              </c:extLst>
            </c:dLbl>
            <c:dLbl>
              <c:idx val="3"/>
              <c:layout>
                <c:manualLayout>
                  <c:x val="-4.517206644775406E-2"/>
                  <c:y val="0"/>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292E-44A8-B0B5-45B945E1B9E4}"/>
                </c:ext>
              </c:extLst>
            </c:dLbl>
            <c:dLbl>
              <c:idx val="4"/>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292E-44A8-B0B5-45B945E1B9E4}"/>
                </c:ext>
              </c:extLst>
            </c:dLbl>
            <c:dLbl>
              <c:idx val="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292E-44A8-B0B5-45B945E1B9E4}"/>
                </c:ext>
              </c:extLst>
            </c:dLbl>
            <c:dLbl>
              <c:idx val="6"/>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292E-44A8-B0B5-45B945E1B9E4}"/>
                </c:ext>
              </c:extLst>
            </c:dLbl>
            <c:dLbl>
              <c:idx val="7"/>
              <c:layout>
                <c:manualLayout>
                  <c:x val="-3.7643388706461743E-2"/>
                  <c:y val="0"/>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292E-44A8-B0B5-45B945E1B9E4}"/>
                </c:ext>
              </c:extLst>
            </c:dLbl>
            <c:dLbl>
              <c:idx val="8"/>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92E-44A8-B0B5-45B945E1B9E4}"/>
                </c:ext>
              </c:extLst>
            </c:dLbl>
            <c:dLbl>
              <c:idx val="9"/>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292E-44A8-B0B5-45B945E1B9E4}"/>
                </c:ext>
              </c:extLst>
            </c:dLbl>
            <c:dLbl>
              <c:idx val="10"/>
              <c:layout>
                <c:manualLayout>
                  <c:x val="-0.3162044651342788"/>
                  <c:y val="0"/>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292E-44A8-B0B5-45B945E1B9E4}"/>
                </c:ext>
              </c:extLst>
            </c:dLbl>
            <c:dLbl>
              <c:idx val="11"/>
              <c:layout>
                <c:manualLayout>
                  <c:x val="-4.8183537544271016E-2"/>
                  <c:y val="0"/>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292E-44A8-B0B5-45B945E1B9E4}"/>
                </c:ext>
              </c:extLst>
            </c:dLbl>
            <c:dLbl>
              <c:idx val="12"/>
              <c:layout>
                <c:manualLayout>
                  <c:x val="-4.2160595351237132E-2"/>
                  <c:y val="0"/>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292E-44A8-B0B5-45B945E1B9E4}"/>
                </c:ext>
              </c:extLst>
            </c:dLbl>
            <c:dLbl>
              <c:idx val="1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292E-44A8-B0B5-45B945E1B9E4}"/>
                </c:ext>
              </c:extLst>
            </c:dLbl>
            <c:dLbl>
              <c:idx val="14"/>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292E-44A8-B0B5-45B945E1B9E4}"/>
                </c:ext>
              </c:extLst>
            </c:dLbl>
            <c:dLbl>
              <c:idx val="1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292E-44A8-B0B5-45B945E1B9E4}"/>
                </c:ext>
              </c:extLst>
            </c:dLbl>
            <c:dLbl>
              <c:idx val="16"/>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0-292E-44A8-B0B5-45B945E1B9E4}"/>
                </c:ext>
              </c:extLst>
            </c:dLbl>
            <c:dLbl>
              <c:idx val="17"/>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1-292E-44A8-B0B5-45B945E1B9E4}"/>
                </c:ext>
              </c:extLst>
            </c:dLbl>
            <c:dLbl>
              <c:idx val="18"/>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2-292E-44A8-B0B5-45B945E1B9E4}"/>
                </c:ext>
              </c:extLst>
            </c:dLbl>
            <c:spPr>
              <a:noFill/>
              <a:ln>
                <a:noFill/>
              </a:ln>
              <a:effectLst/>
            </c:spPr>
            <c:txPr>
              <a:bodyPr/>
              <a:lstStyle/>
              <a:p>
                <a:pPr>
                  <a:defRPr sz="100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Лист1!$A$2:$A$21</c:f>
              <c:strCache>
                <c:ptCount val="20"/>
                <c:pt idx="0">
                  <c:v>Ивановская ООШ</c:v>
                </c:pt>
                <c:pt idx="1">
                  <c:v>Каркалинская ООШ</c:v>
                </c:pt>
                <c:pt idx="2">
                  <c:v>Керлигачская ООШ</c:v>
                </c:pt>
                <c:pt idx="3">
                  <c:v>Куакбашская ООШ</c:v>
                </c:pt>
                <c:pt idx="4">
                  <c:v>Н – Чершелинская ООШ</c:v>
                </c:pt>
                <c:pt idx="5">
                  <c:v>Н. -Чершелин. ш – дет. сад</c:v>
                </c:pt>
                <c:pt idx="6">
                  <c:v>Н.Серёжкинская ООШ</c:v>
                </c:pt>
                <c:pt idx="7">
                  <c:v>Сарабикуловская ООШ</c:v>
                </c:pt>
                <c:pt idx="8">
                  <c:v>Ст – Иштерякская ООШ</c:v>
                </c:pt>
                <c:pt idx="9">
                  <c:v>Сугушлинская ООШ</c:v>
                </c:pt>
                <c:pt idx="10">
                  <c:v>Тимяшевская СОШ</c:v>
                </c:pt>
                <c:pt idx="11">
                  <c:v>Федотовская ООШ</c:v>
                </c:pt>
                <c:pt idx="12">
                  <c:v>Урдалинская ООШ </c:v>
                </c:pt>
                <c:pt idx="13">
                  <c:v>Шугуровская СОШ</c:v>
                </c:pt>
                <c:pt idx="14">
                  <c:v>Зеленорощинская СОШ</c:v>
                </c:pt>
                <c:pt idx="15">
                  <c:v>Урмышлинская ООШ</c:v>
                </c:pt>
                <c:pt idx="16">
                  <c:v>Подлесная ООШ</c:v>
                </c:pt>
                <c:pt idx="17">
                  <c:v>Старо - Кувакская СОШ</c:v>
                </c:pt>
                <c:pt idx="18">
                  <c:v>Ст-Письмянская ООШ</c:v>
                </c:pt>
                <c:pt idx="19">
                  <c:v>Зай -Каратайская ООШ </c:v>
                </c:pt>
              </c:strCache>
            </c:strRef>
          </c:cat>
          <c:val>
            <c:numRef>
              <c:f>Лист1!$B$2:$B$21</c:f>
              <c:numCache>
                <c:formatCode>0%</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0.92</c:v>
                </c:pt>
                <c:pt idx="17">
                  <c:v>0.82000000000000062</c:v>
                </c:pt>
                <c:pt idx="18">
                  <c:v>0.750000000000001</c:v>
                </c:pt>
                <c:pt idx="19">
                  <c:v>0.750000000000001</c:v>
                </c:pt>
              </c:numCache>
            </c:numRef>
          </c:val>
          <c:extLst xmlns:c16r2="http://schemas.microsoft.com/office/drawing/2015/06/chart">
            <c:ext xmlns:c16="http://schemas.microsoft.com/office/drawing/2014/chart" uri="{C3380CC4-5D6E-409C-BE32-E72D297353CC}">
              <c16:uniqueId val="{00000013-292E-44A8-B0B5-45B945E1B9E4}"/>
            </c:ext>
          </c:extLst>
        </c:ser>
        <c:axId val="46259584"/>
        <c:axId val="46290048"/>
      </c:barChart>
      <c:catAx>
        <c:axId val="46259584"/>
        <c:scaling>
          <c:orientation val="minMax"/>
        </c:scaling>
        <c:axPos val="b"/>
        <c:numFmt formatCode="General" sourceLinked="0"/>
        <c:tickLblPos val="nextTo"/>
        <c:txPr>
          <a:bodyPr/>
          <a:lstStyle/>
          <a:p>
            <a:pPr>
              <a:defRPr sz="1100"/>
            </a:pPr>
            <a:endParaRPr lang="ru-RU"/>
          </a:p>
        </c:txPr>
        <c:crossAx val="46290048"/>
        <c:crosses val="autoZero"/>
        <c:auto val="1"/>
        <c:lblAlgn val="ctr"/>
        <c:lblOffset val="100"/>
      </c:catAx>
      <c:valAx>
        <c:axId val="46290048"/>
        <c:scaling>
          <c:orientation val="minMax"/>
        </c:scaling>
        <c:delete val="1"/>
        <c:axPos val="l"/>
        <c:majorGridlines/>
        <c:numFmt formatCode="0%" sourceLinked="1"/>
        <c:tickLblPos val="nextTo"/>
        <c:crossAx val="46259584"/>
        <c:crosses val="autoZero"/>
        <c:crossBetween val="between"/>
      </c:valAx>
      <c:spPr>
        <a:ln>
          <a:noFill/>
        </a:ln>
      </c:spPr>
    </c:plotArea>
    <c:plotVisOnly val="1"/>
    <c:dispBlanksAs val="gap"/>
  </c:chart>
  <c:txPr>
    <a:bodyPr/>
    <a:lstStyle/>
    <a:p>
      <a:pPr>
        <a:defRPr sz="1800"/>
      </a:pPr>
      <a:endParaRPr lang="ru-RU"/>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6.4666930631823452E-2"/>
          <c:y val="8.8871575094239821E-4"/>
          <c:w val="0.93533311295216726"/>
          <c:h val="0.71363975336420293"/>
        </c:manualLayout>
      </c:layout>
      <c:barChart>
        <c:barDir val="col"/>
        <c:grouping val="clustered"/>
        <c:varyColors val="1"/>
        <c:ser>
          <c:idx val="0"/>
          <c:order val="0"/>
          <c:tx>
            <c:strRef>
              <c:f>Лист1!$B$1</c:f>
              <c:strCache>
                <c:ptCount val="1"/>
              </c:strCache>
            </c:strRef>
          </c:tx>
          <c:dLbls>
            <c:spPr>
              <a:noFill/>
              <a:ln>
                <a:noFill/>
              </a:ln>
              <a:effectLst/>
            </c:spPr>
            <c:txPr>
              <a:bodyPr/>
              <a:lstStyle/>
              <a:p>
                <a:pPr>
                  <a:defRPr sz="1200" b="1" spc="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Лист1!$A$2:$A$13</c:f>
              <c:strCache>
                <c:ptCount val="12"/>
                <c:pt idx="0">
                  <c:v>СОШ №2</c:v>
                </c:pt>
                <c:pt idx="1">
                  <c:v>СОШ №5</c:v>
                </c:pt>
                <c:pt idx="2">
                  <c:v>СОШ №13</c:v>
                </c:pt>
                <c:pt idx="3">
                  <c:v>СОШ №6</c:v>
                </c:pt>
                <c:pt idx="4">
                  <c:v>СОШ №10</c:v>
                </c:pt>
                <c:pt idx="5">
                  <c:v>Лицей №12</c:v>
                </c:pt>
                <c:pt idx="6">
                  <c:v>СОШ №4</c:v>
                </c:pt>
                <c:pt idx="7">
                  <c:v>ООШ №1</c:v>
                </c:pt>
                <c:pt idx="8">
                  <c:v>СОШ №3</c:v>
                </c:pt>
                <c:pt idx="9">
                  <c:v>СОШ №7</c:v>
                </c:pt>
                <c:pt idx="10">
                  <c:v>Гимназия №11</c:v>
                </c:pt>
                <c:pt idx="11">
                  <c:v>СОШ №8</c:v>
                </c:pt>
              </c:strCache>
            </c:strRef>
          </c:cat>
          <c:val>
            <c:numRef>
              <c:f>Лист1!$B$2:$B$13</c:f>
              <c:numCache>
                <c:formatCode>0%</c:formatCode>
                <c:ptCount val="12"/>
                <c:pt idx="0">
                  <c:v>0.88</c:v>
                </c:pt>
                <c:pt idx="1">
                  <c:v>0.84000000000000064</c:v>
                </c:pt>
                <c:pt idx="2">
                  <c:v>0.77000000000000102</c:v>
                </c:pt>
                <c:pt idx="3">
                  <c:v>0.70000000000000062</c:v>
                </c:pt>
                <c:pt idx="4">
                  <c:v>0.69000000000000061</c:v>
                </c:pt>
                <c:pt idx="5">
                  <c:v>0.68</c:v>
                </c:pt>
                <c:pt idx="6">
                  <c:v>0.67000000000000115</c:v>
                </c:pt>
                <c:pt idx="7">
                  <c:v>0.630000000000001</c:v>
                </c:pt>
                <c:pt idx="8">
                  <c:v>0.630000000000001</c:v>
                </c:pt>
                <c:pt idx="9">
                  <c:v>0.58000000000000007</c:v>
                </c:pt>
                <c:pt idx="10">
                  <c:v>0.56999999999999995</c:v>
                </c:pt>
                <c:pt idx="11">
                  <c:v>0.53</c:v>
                </c:pt>
              </c:numCache>
            </c:numRef>
          </c:val>
          <c:extLst xmlns:c16r2="http://schemas.microsoft.com/office/drawing/2015/06/chart">
            <c:ext xmlns:c16="http://schemas.microsoft.com/office/drawing/2014/chart" uri="{C3380CC4-5D6E-409C-BE32-E72D297353CC}">
              <c16:uniqueId val="{00000000-1F8B-4B77-B97A-106D672EF062}"/>
            </c:ext>
          </c:extLst>
        </c:ser>
        <c:axId val="47502080"/>
        <c:axId val="47503616"/>
      </c:barChart>
      <c:catAx>
        <c:axId val="47502080"/>
        <c:scaling>
          <c:orientation val="minMax"/>
        </c:scaling>
        <c:axPos val="b"/>
        <c:numFmt formatCode="General" sourceLinked="1"/>
        <c:tickLblPos val="nextTo"/>
        <c:txPr>
          <a:bodyPr/>
          <a:lstStyle/>
          <a:p>
            <a:pPr>
              <a:defRPr sz="1400"/>
            </a:pPr>
            <a:endParaRPr lang="ru-RU"/>
          </a:p>
        </c:txPr>
        <c:crossAx val="47503616"/>
        <c:crosses val="autoZero"/>
        <c:auto val="1"/>
        <c:lblAlgn val="ctr"/>
        <c:lblOffset val="100"/>
      </c:catAx>
      <c:valAx>
        <c:axId val="47503616"/>
        <c:scaling>
          <c:orientation val="minMax"/>
        </c:scaling>
        <c:delete val="1"/>
        <c:axPos val="l"/>
        <c:majorGridlines/>
        <c:numFmt formatCode="0%" sourceLinked="1"/>
        <c:tickLblPos val="nextTo"/>
        <c:crossAx val="47502080"/>
        <c:crosses val="autoZero"/>
        <c:crossBetween val="between"/>
      </c:valAx>
      <c:spPr>
        <a:noFill/>
        <a:ln w="25400">
          <a:noFill/>
        </a:ln>
      </c:spPr>
    </c:plotArea>
    <c:plotVisOnly val="1"/>
    <c:dispBlanksAs val="gap"/>
  </c:chart>
  <c:txPr>
    <a:bodyPr/>
    <a:lstStyle/>
    <a:p>
      <a:pPr>
        <a:defRPr sz="1800"/>
      </a:pPr>
      <a:endParaRPr lang="ru-RU"/>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0.10125300909985943"/>
          <c:y val="0"/>
          <c:w val="0.88368963541755585"/>
          <c:h val="0.65947453611815365"/>
        </c:manualLayout>
      </c:layout>
      <c:barChart>
        <c:barDir val="col"/>
        <c:grouping val="clustered"/>
        <c:varyColors val="1"/>
        <c:ser>
          <c:idx val="0"/>
          <c:order val="0"/>
          <c:tx>
            <c:strRef>
              <c:f>Лист1!$B$1</c:f>
              <c:strCache>
                <c:ptCount val="1"/>
                <c:pt idx="0">
                  <c:v>Ряд 1</c:v>
                </c:pt>
              </c:strCache>
            </c:strRef>
          </c:tx>
          <c:dLbls>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983A-4C42-864F-BC9011199B64}"/>
                </c:ext>
              </c:extLst>
            </c:dLbl>
            <c:dLbl>
              <c:idx val="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983A-4C42-864F-BC9011199B64}"/>
                </c:ext>
              </c:extLst>
            </c:dLbl>
            <c:dLbl>
              <c:idx val="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983A-4C42-864F-BC9011199B64}"/>
                </c:ext>
              </c:extLst>
            </c:dLbl>
            <c:dLbl>
              <c:idx val="7"/>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983A-4C42-864F-BC9011199B64}"/>
                </c:ext>
              </c:extLst>
            </c:dLbl>
            <c:dLbl>
              <c:idx val="9"/>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983A-4C42-864F-BC9011199B64}"/>
                </c:ext>
              </c:extLst>
            </c:dLbl>
            <c:dLbl>
              <c:idx val="1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983A-4C42-864F-BC9011199B64}"/>
                </c:ext>
              </c:extLst>
            </c:dLbl>
            <c:dLbl>
              <c:idx val="1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983A-4C42-864F-BC9011199B64}"/>
                </c:ext>
              </c:extLst>
            </c:dLbl>
            <c:spPr>
              <a:noFill/>
              <a:ln>
                <a:noFill/>
              </a:ln>
              <a:effectLst/>
            </c:spPr>
            <c:txPr>
              <a:bodyPr/>
              <a:lstStyle/>
              <a:p>
                <a:pPr>
                  <a:defRPr sz="140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Лист1!$A$2:$A$21</c:f>
              <c:strCache>
                <c:ptCount val="20"/>
                <c:pt idx="0">
                  <c:v>Керлигачская ООШ</c:v>
                </c:pt>
                <c:pt idx="1">
                  <c:v>Каркалинская ООШ</c:v>
                </c:pt>
                <c:pt idx="2">
                  <c:v>Сугушлинская ООШ</c:v>
                </c:pt>
                <c:pt idx="3">
                  <c:v>Н – Чершелинская ООШ</c:v>
                </c:pt>
                <c:pt idx="4">
                  <c:v>Шугуровская СОШ </c:v>
                </c:pt>
                <c:pt idx="5">
                  <c:v>Зеленорощинская СОШ </c:v>
                </c:pt>
                <c:pt idx="6">
                  <c:v>Ивановская ООШ</c:v>
                </c:pt>
                <c:pt idx="7">
                  <c:v>Старо - Кувакская СОШ</c:v>
                </c:pt>
                <c:pt idx="8">
                  <c:v>Ст – Иштерякская ООШ</c:v>
                </c:pt>
                <c:pt idx="9">
                  <c:v>Куакбашская ООШ</c:v>
                </c:pt>
                <c:pt idx="10">
                  <c:v>Тимяшевская СОШ</c:v>
                </c:pt>
                <c:pt idx="11">
                  <c:v>Подлесная ООШ</c:v>
                </c:pt>
                <c:pt idx="12">
                  <c:v>Зай -Каратайская ООШ </c:v>
                </c:pt>
                <c:pt idx="13">
                  <c:v>Сарабикуловская ООШ</c:v>
                </c:pt>
                <c:pt idx="14">
                  <c:v>Ст-Письмянская ООШ</c:v>
                </c:pt>
                <c:pt idx="15">
                  <c:v>Н.Серёжкинская ООШ</c:v>
                </c:pt>
                <c:pt idx="16">
                  <c:v>Федотовская ООШ</c:v>
                </c:pt>
                <c:pt idx="17">
                  <c:v>Урдалинская ООШ</c:v>
                </c:pt>
                <c:pt idx="18">
                  <c:v>Урмышлинская ООШ</c:v>
                </c:pt>
                <c:pt idx="19">
                  <c:v>Н. -Чершелин. ш – дет. сад</c:v>
                </c:pt>
              </c:strCache>
            </c:strRef>
          </c:cat>
          <c:val>
            <c:numRef>
              <c:f>Лист1!$B$2:$B$21</c:f>
              <c:numCache>
                <c:formatCode>0%</c:formatCode>
                <c:ptCount val="20"/>
                <c:pt idx="0">
                  <c:v>1</c:v>
                </c:pt>
                <c:pt idx="1">
                  <c:v>1</c:v>
                </c:pt>
                <c:pt idx="2">
                  <c:v>1</c:v>
                </c:pt>
                <c:pt idx="3">
                  <c:v>0.85700000000000065</c:v>
                </c:pt>
                <c:pt idx="4">
                  <c:v>0.70000000000000062</c:v>
                </c:pt>
                <c:pt idx="5">
                  <c:v>0.69000000000000061</c:v>
                </c:pt>
                <c:pt idx="6">
                  <c:v>0.67000000000000115</c:v>
                </c:pt>
                <c:pt idx="7">
                  <c:v>0.64000000000000101</c:v>
                </c:pt>
                <c:pt idx="8">
                  <c:v>0.630000000000001</c:v>
                </c:pt>
                <c:pt idx="9">
                  <c:v>0.630000000000001</c:v>
                </c:pt>
                <c:pt idx="10">
                  <c:v>0.62000000000000088</c:v>
                </c:pt>
                <c:pt idx="11">
                  <c:v>0.58000000000000007</c:v>
                </c:pt>
                <c:pt idx="12">
                  <c:v>0.5</c:v>
                </c:pt>
                <c:pt idx="13">
                  <c:v>0.5</c:v>
                </c:pt>
                <c:pt idx="14">
                  <c:v>0.5</c:v>
                </c:pt>
                <c:pt idx="15">
                  <c:v>0.4</c:v>
                </c:pt>
                <c:pt idx="16">
                  <c:v>0.33000000000000057</c:v>
                </c:pt>
                <c:pt idx="17">
                  <c:v>0.33000000000000057</c:v>
                </c:pt>
                <c:pt idx="18">
                  <c:v>0</c:v>
                </c:pt>
                <c:pt idx="19">
                  <c:v>0</c:v>
                </c:pt>
              </c:numCache>
            </c:numRef>
          </c:val>
          <c:extLst xmlns:c16r2="http://schemas.microsoft.com/office/drawing/2015/06/chart">
            <c:ext xmlns:c16="http://schemas.microsoft.com/office/drawing/2014/chart" uri="{C3380CC4-5D6E-409C-BE32-E72D297353CC}">
              <c16:uniqueId val="{00000007-983A-4C42-864F-BC9011199B64}"/>
            </c:ext>
          </c:extLst>
        </c:ser>
        <c:dLbls>
          <c:showVal val="1"/>
        </c:dLbls>
        <c:axId val="48441216"/>
        <c:axId val="48442752"/>
      </c:barChart>
      <c:catAx>
        <c:axId val="48441216"/>
        <c:scaling>
          <c:orientation val="minMax"/>
        </c:scaling>
        <c:axPos val="b"/>
        <c:numFmt formatCode="General" sourceLinked="0"/>
        <c:tickLblPos val="nextTo"/>
        <c:txPr>
          <a:bodyPr/>
          <a:lstStyle/>
          <a:p>
            <a:pPr>
              <a:defRPr sz="1100"/>
            </a:pPr>
            <a:endParaRPr lang="ru-RU"/>
          </a:p>
        </c:txPr>
        <c:crossAx val="48442752"/>
        <c:crosses val="autoZero"/>
        <c:auto val="1"/>
        <c:lblAlgn val="ctr"/>
        <c:lblOffset val="100"/>
      </c:catAx>
      <c:valAx>
        <c:axId val="48442752"/>
        <c:scaling>
          <c:orientation val="minMax"/>
        </c:scaling>
        <c:delete val="1"/>
        <c:axPos val="l"/>
        <c:majorGridlines/>
        <c:numFmt formatCode="0%" sourceLinked="1"/>
        <c:tickLblPos val="nextTo"/>
        <c:crossAx val="48441216"/>
        <c:crosses val="autoZero"/>
        <c:crossBetween val="between"/>
      </c:valAx>
      <c:spPr>
        <a:ln>
          <a:noFill/>
        </a:ln>
      </c:spPr>
    </c:plotArea>
    <c:plotVisOnly val="1"/>
    <c:dispBlanksAs val="gap"/>
  </c:chart>
  <c:txPr>
    <a:bodyPr/>
    <a:lstStyle/>
    <a:p>
      <a:pPr>
        <a:defRPr sz="1800"/>
      </a:pPr>
      <a:endParaRPr lang="ru-RU"/>
    </a:p>
  </c:txPr>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col"/>
        <c:grouping val="clustered"/>
        <c:varyColors val="1"/>
        <c:ser>
          <c:idx val="0"/>
          <c:order val="0"/>
          <c:tx>
            <c:strRef>
              <c:f>Лист1!$B$1</c:f>
              <c:strCache>
                <c:ptCount val="1"/>
                <c:pt idx="0">
                  <c:v>Ряд 1</c:v>
                </c:pt>
              </c:strCache>
            </c:strRef>
          </c:tx>
          <c:dLbls>
            <c:dLbl>
              <c:idx val="0"/>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4505-4EC7-9AD3-204770833663}"/>
                </c:ext>
              </c:extLst>
            </c:dLbl>
            <c:dLbl>
              <c:idx val="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4505-4EC7-9AD3-204770833663}"/>
                </c:ext>
              </c:extLst>
            </c:dLbl>
            <c:dLbl>
              <c:idx val="2"/>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4505-4EC7-9AD3-204770833663}"/>
                </c:ext>
              </c:extLst>
            </c:dLbl>
            <c:dLbl>
              <c:idx val="4"/>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4505-4EC7-9AD3-204770833663}"/>
                </c:ext>
              </c:extLst>
            </c:dLbl>
            <c:dLbl>
              <c:idx val="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4505-4EC7-9AD3-204770833663}"/>
                </c:ext>
              </c:extLst>
            </c:dLbl>
            <c:dLbl>
              <c:idx val="6"/>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4505-4EC7-9AD3-204770833663}"/>
                </c:ext>
              </c:extLst>
            </c:dLbl>
            <c:spPr>
              <a:noFill/>
              <a:ln>
                <a:noFill/>
              </a:ln>
              <a:effectLst/>
            </c:spPr>
            <c:dLblPos val="outEnd"/>
            <c:showVal val="1"/>
            <c:extLst xmlns:c16r2="http://schemas.microsoft.com/office/drawing/2015/06/chart">
              <c:ext xmlns:c15="http://schemas.microsoft.com/office/drawing/2012/chart" uri="{CE6537A1-D6FC-4f65-9D91-7224C49458BB}">
                <c15:showLeaderLines val="0"/>
              </c:ext>
            </c:extLst>
          </c:dLbls>
          <c:cat>
            <c:strRef>
              <c:f>Лист1!$A$2:$A$13</c:f>
              <c:strCache>
                <c:ptCount val="12"/>
                <c:pt idx="0">
                  <c:v>СОШ №13</c:v>
                </c:pt>
                <c:pt idx="1">
                  <c:v>СОШ №6</c:v>
                </c:pt>
                <c:pt idx="2">
                  <c:v>СОШ №2</c:v>
                </c:pt>
                <c:pt idx="3">
                  <c:v>ООШ №1</c:v>
                </c:pt>
                <c:pt idx="4">
                  <c:v>СОШ №3</c:v>
                </c:pt>
                <c:pt idx="5">
                  <c:v>СОШ №4</c:v>
                </c:pt>
                <c:pt idx="6">
                  <c:v>СОШ №5</c:v>
                </c:pt>
                <c:pt idx="7">
                  <c:v>СОШ №8</c:v>
                </c:pt>
                <c:pt idx="8">
                  <c:v>СОШ №7</c:v>
                </c:pt>
                <c:pt idx="9">
                  <c:v>СОШ №10</c:v>
                </c:pt>
                <c:pt idx="10">
                  <c:v>Гимназия №11</c:v>
                </c:pt>
                <c:pt idx="11">
                  <c:v>Лицей №12</c:v>
                </c:pt>
              </c:strCache>
            </c:strRef>
          </c:cat>
          <c:val>
            <c:numRef>
              <c:f>Лист1!$B$2:$B$13</c:f>
              <c:numCache>
                <c:formatCode>0%</c:formatCode>
                <c:ptCount val="12"/>
                <c:pt idx="0">
                  <c:v>1</c:v>
                </c:pt>
                <c:pt idx="1">
                  <c:v>1</c:v>
                </c:pt>
                <c:pt idx="2">
                  <c:v>1</c:v>
                </c:pt>
                <c:pt idx="3">
                  <c:v>1</c:v>
                </c:pt>
                <c:pt idx="4">
                  <c:v>1</c:v>
                </c:pt>
                <c:pt idx="5">
                  <c:v>0.98</c:v>
                </c:pt>
                <c:pt idx="6">
                  <c:v>0.98</c:v>
                </c:pt>
                <c:pt idx="7">
                  <c:v>0.96000000000000063</c:v>
                </c:pt>
                <c:pt idx="8">
                  <c:v>0.95000000000000062</c:v>
                </c:pt>
                <c:pt idx="9">
                  <c:v>0.94000000000000061</c:v>
                </c:pt>
                <c:pt idx="10">
                  <c:v>0.94000000000000061</c:v>
                </c:pt>
                <c:pt idx="11">
                  <c:v>0.94000000000000061</c:v>
                </c:pt>
              </c:numCache>
            </c:numRef>
          </c:val>
          <c:extLst xmlns:c16r2="http://schemas.microsoft.com/office/drawing/2015/06/chart">
            <c:ext xmlns:c16="http://schemas.microsoft.com/office/drawing/2014/chart" uri="{C3380CC4-5D6E-409C-BE32-E72D297353CC}">
              <c16:uniqueId val="{00000006-4505-4EC7-9AD3-204770833663}"/>
            </c:ext>
          </c:extLst>
        </c:ser>
        <c:axId val="46641152"/>
        <c:axId val="46642688"/>
      </c:barChart>
      <c:catAx>
        <c:axId val="46641152"/>
        <c:scaling>
          <c:orientation val="minMax"/>
        </c:scaling>
        <c:axPos val="b"/>
        <c:numFmt formatCode="General" sourceLinked="0"/>
        <c:tickLblPos val="nextTo"/>
        <c:crossAx val="46642688"/>
        <c:crosses val="autoZero"/>
        <c:auto val="1"/>
        <c:lblAlgn val="ctr"/>
        <c:lblOffset val="100"/>
      </c:catAx>
      <c:valAx>
        <c:axId val="46642688"/>
        <c:scaling>
          <c:orientation val="minMax"/>
        </c:scaling>
        <c:delete val="1"/>
        <c:axPos val="l"/>
        <c:majorGridlines/>
        <c:numFmt formatCode="0%" sourceLinked="1"/>
        <c:tickLblPos val="nextTo"/>
        <c:crossAx val="46641152"/>
        <c:crosses val="autoZero"/>
        <c:crossBetween val="between"/>
      </c:valAx>
    </c:plotArea>
    <c:plotVisOnly val="1"/>
    <c:dispBlanksAs val="gap"/>
  </c:chart>
  <c:txPr>
    <a:bodyPr/>
    <a:lstStyle/>
    <a:p>
      <a:pPr>
        <a:defRPr sz="1800"/>
      </a:pPr>
      <a:endParaRPr lang="ru-RU"/>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col"/>
        <c:grouping val="clustered"/>
        <c:varyColors val="1"/>
        <c:ser>
          <c:idx val="0"/>
          <c:order val="0"/>
          <c:tx>
            <c:strRef>
              <c:f>Лист1!$B$1</c:f>
              <c:strCache>
                <c:ptCount val="1"/>
                <c:pt idx="0">
                  <c:v>Ряд 1</c:v>
                </c:pt>
              </c:strCache>
            </c:strRef>
          </c:tx>
          <c:dLbls>
            <c:dLbl>
              <c:idx val="0"/>
              <c:layout>
                <c:manualLayout>
                  <c:x val="0.35185185185186535"/>
                  <c:y val="-1.1224133123521584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1B33-4A3F-AD06-48777CC66842}"/>
                </c:ext>
              </c:extLst>
            </c:dLbl>
            <c:dLbl>
              <c:idx val="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1B33-4A3F-AD06-48777CC66842}"/>
                </c:ext>
              </c:extLst>
            </c:dLbl>
            <c:dLbl>
              <c:idx val="2"/>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1B33-4A3F-AD06-48777CC66842}"/>
                </c:ext>
              </c:extLst>
            </c:dLbl>
            <c:dLbl>
              <c:idx val="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1B33-4A3F-AD06-48777CC66842}"/>
                </c:ext>
              </c:extLst>
            </c:dLbl>
            <c:dLbl>
              <c:idx val="4"/>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1B33-4A3F-AD06-48777CC66842}"/>
                </c:ext>
              </c:extLst>
            </c:dLbl>
            <c:dLbl>
              <c:idx val="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1B33-4A3F-AD06-48777CC66842}"/>
                </c:ext>
              </c:extLst>
            </c:dLbl>
            <c:dLbl>
              <c:idx val="6"/>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1B33-4A3F-AD06-48777CC66842}"/>
                </c:ext>
              </c:extLst>
            </c:dLbl>
            <c:dLbl>
              <c:idx val="7"/>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1B33-4A3F-AD06-48777CC66842}"/>
                </c:ext>
              </c:extLst>
            </c:dLbl>
            <c:dLbl>
              <c:idx val="8"/>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1B33-4A3F-AD06-48777CC66842}"/>
                </c:ext>
              </c:extLst>
            </c:dLbl>
            <c:dLbl>
              <c:idx val="9"/>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1B33-4A3F-AD06-48777CC66842}"/>
                </c:ext>
              </c:extLst>
            </c:dLbl>
            <c:dLbl>
              <c:idx val="10"/>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1B33-4A3F-AD06-48777CC66842}"/>
                </c:ext>
              </c:extLst>
            </c:dLbl>
            <c:dLbl>
              <c:idx val="1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1B33-4A3F-AD06-48777CC66842}"/>
                </c:ext>
              </c:extLst>
            </c:dLbl>
            <c:dLbl>
              <c:idx val="12"/>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1B33-4A3F-AD06-48777CC66842}"/>
                </c:ext>
              </c:extLst>
            </c:dLbl>
            <c:dLbl>
              <c:idx val="1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1B33-4A3F-AD06-48777CC66842}"/>
                </c:ext>
              </c:extLst>
            </c:dLbl>
            <c:dLbl>
              <c:idx val="14"/>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1B33-4A3F-AD06-48777CC66842}"/>
                </c:ext>
              </c:extLst>
            </c:dLbl>
            <c:dLbl>
              <c:idx val="1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1B33-4A3F-AD06-48777CC66842}"/>
                </c:ext>
              </c:extLst>
            </c:dLbl>
            <c:dLbl>
              <c:idx val="16"/>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0-1B33-4A3F-AD06-48777CC66842}"/>
                </c:ext>
              </c:extLst>
            </c:dLbl>
            <c:dLbl>
              <c:idx val="17"/>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1-1B33-4A3F-AD06-48777CC66842}"/>
                </c:ext>
              </c:extLst>
            </c:dLbl>
            <c:dLbl>
              <c:idx val="18"/>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2-1B33-4A3F-AD06-48777CC66842}"/>
                </c:ext>
              </c:extLst>
            </c:dLbl>
            <c:spPr>
              <a:noFill/>
              <a:ln>
                <a:noFill/>
              </a:ln>
              <a:effectLst/>
            </c:spPr>
            <c:txPr>
              <a:bodyPr/>
              <a:lstStyle/>
              <a:p>
                <a:pPr>
                  <a:defRPr sz="100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Лист1!$A$2:$A$22</c:f>
              <c:strCache>
                <c:ptCount val="20"/>
                <c:pt idx="0">
                  <c:v>Федотовская ООШ</c:v>
                </c:pt>
                <c:pt idx="1">
                  <c:v>Ст – Иштерякская ООШ</c:v>
                </c:pt>
                <c:pt idx="2">
                  <c:v>Куакбашская ООШ</c:v>
                </c:pt>
                <c:pt idx="3">
                  <c:v>Сугушлинская ООШ</c:v>
                </c:pt>
                <c:pt idx="4">
                  <c:v>Керлигачская ООШ</c:v>
                </c:pt>
                <c:pt idx="5">
                  <c:v>Н. -Чершелин. ш – дет. сад</c:v>
                </c:pt>
                <c:pt idx="6">
                  <c:v>Н.Серёжкинская ООШ</c:v>
                </c:pt>
                <c:pt idx="7">
                  <c:v>Каркалинская ООШ</c:v>
                </c:pt>
                <c:pt idx="8">
                  <c:v>Ивановская ООШ</c:v>
                </c:pt>
                <c:pt idx="9">
                  <c:v>Сарабикуловская ООШ</c:v>
                </c:pt>
                <c:pt idx="10">
                  <c:v>Н – Чершелинская ООШ</c:v>
                </c:pt>
                <c:pt idx="11">
                  <c:v>Урдалинская ООШ</c:v>
                </c:pt>
                <c:pt idx="12">
                  <c:v>Шугуровская СОШ</c:v>
                </c:pt>
                <c:pt idx="13">
                  <c:v>Зеленорощинская СОШ </c:v>
                </c:pt>
                <c:pt idx="14">
                  <c:v>Урмышлинская ООШ</c:v>
                </c:pt>
                <c:pt idx="15">
                  <c:v>Тимяшевская СОШ</c:v>
                </c:pt>
                <c:pt idx="16">
                  <c:v>Подлесная ООШ</c:v>
                </c:pt>
                <c:pt idx="17">
                  <c:v>Старо - Кувакская СОШ</c:v>
                </c:pt>
                <c:pt idx="18">
                  <c:v>Ст-Письмянская ООШ</c:v>
                </c:pt>
                <c:pt idx="19">
                  <c:v>Зай -Каратайская ООШ </c:v>
                </c:pt>
              </c:strCache>
            </c:strRef>
          </c:cat>
          <c:val>
            <c:numRef>
              <c:f>Лист1!$B$2:$B$22</c:f>
              <c:numCache>
                <c:formatCode>0%</c:formatCode>
                <c:ptCount val="21"/>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0.96000000000000063</c:v>
                </c:pt>
                <c:pt idx="16">
                  <c:v>0.92</c:v>
                </c:pt>
                <c:pt idx="17">
                  <c:v>0.91</c:v>
                </c:pt>
                <c:pt idx="18">
                  <c:v>0.750000000000001</c:v>
                </c:pt>
                <c:pt idx="19">
                  <c:v>0.750000000000001</c:v>
                </c:pt>
              </c:numCache>
            </c:numRef>
          </c:val>
          <c:extLst xmlns:c16r2="http://schemas.microsoft.com/office/drawing/2015/06/chart">
            <c:ext xmlns:c16="http://schemas.microsoft.com/office/drawing/2014/chart" uri="{C3380CC4-5D6E-409C-BE32-E72D297353CC}">
              <c16:uniqueId val="{00000013-1B33-4A3F-AD06-48777CC66842}"/>
            </c:ext>
          </c:extLst>
        </c:ser>
        <c:axId val="47236608"/>
        <c:axId val="47238144"/>
      </c:barChart>
      <c:catAx>
        <c:axId val="47236608"/>
        <c:scaling>
          <c:orientation val="minMax"/>
        </c:scaling>
        <c:axPos val="b"/>
        <c:numFmt formatCode="General" sourceLinked="0"/>
        <c:tickLblPos val="nextTo"/>
        <c:txPr>
          <a:bodyPr/>
          <a:lstStyle/>
          <a:p>
            <a:pPr>
              <a:defRPr sz="1100"/>
            </a:pPr>
            <a:endParaRPr lang="ru-RU"/>
          </a:p>
        </c:txPr>
        <c:crossAx val="47238144"/>
        <c:crosses val="autoZero"/>
        <c:auto val="1"/>
        <c:lblAlgn val="ctr"/>
        <c:lblOffset val="100"/>
      </c:catAx>
      <c:valAx>
        <c:axId val="47238144"/>
        <c:scaling>
          <c:orientation val="minMax"/>
        </c:scaling>
        <c:delete val="1"/>
        <c:axPos val="l"/>
        <c:majorGridlines/>
        <c:numFmt formatCode="0%" sourceLinked="1"/>
        <c:tickLblPos val="nextTo"/>
        <c:crossAx val="47236608"/>
        <c:crosses val="autoZero"/>
        <c:crossBetween val="between"/>
      </c:valAx>
      <c:spPr>
        <a:ln>
          <a:noFill/>
        </a:ln>
      </c:spPr>
    </c:plotArea>
    <c:plotVisOnly val="1"/>
    <c:dispBlanksAs val="gap"/>
  </c:chart>
  <c:txPr>
    <a:bodyPr/>
    <a:lstStyle/>
    <a:p>
      <a:pPr>
        <a:defRPr sz="1800"/>
      </a:pPr>
      <a:endParaRPr lang="ru-RU"/>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6.4666930631823452E-2"/>
          <c:y val="8.8871575094239561E-4"/>
          <c:w val="0.93533311295216726"/>
          <c:h val="0.71363975336420316"/>
        </c:manualLayout>
      </c:layout>
      <c:barChart>
        <c:barDir val="col"/>
        <c:grouping val="clustered"/>
        <c:varyColors val="1"/>
        <c:ser>
          <c:idx val="0"/>
          <c:order val="0"/>
          <c:tx>
            <c:strRef>
              <c:f>Лист1!$B$1</c:f>
              <c:strCache>
                <c:ptCount val="1"/>
              </c:strCache>
            </c:strRef>
          </c:tx>
          <c:dLbls>
            <c:spPr>
              <a:noFill/>
              <a:ln>
                <a:noFill/>
              </a:ln>
              <a:effectLst/>
            </c:spPr>
            <c:txPr>
              <a:bodyPr/>
              <a:lstStyle/>
              <a:p>
                <a:pPr>
                  <a:defRPr sz="1200" b="1" spc="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Лист1!$A$2:$A$13</c:f>
              <c:strCache>
                <c:ptCount val="12"/>
                <c:pt idx="0">
                  <c:v>СОШ №2</c:v>
                </c:pt>
                <c:pt idx="1">
                  <c:v>СОШ №5</c:v>
                </c:pt>
                <c:pt idx="2">
                  <c:v>Лицей №12</c:v>
                </c:pt>
                <c:pt idx="3">
                  <c:v>СОШ №13</c:v>
                </c:pt>
                <c:pt idx="4">
                  <c:v>СОШ №8</c:v>
                </c:pt>
                <c:pt idx="5">
                  <c:v>СОШ №6</c:v>
                </c:pt>
                <c:pt idx="6">
                  <c:v>СОШ №7</c:v>
                </c:pt>
                <c:pt idx="7">
                  <c:v>СОШ №10</c:v>
                </c:pt>
                <c:pt idx="8">
                  <c:v>СОШ №4</c:v>
                </c:pt>
                <c:pt idx="9">
                  <c:v>Гимназия №11</c:v>
                </c:pt>
                <c:pt idx="10">
                  <c:v>СОШ №3</c:v>
                </c:pt>
                <c:pt idx="11">
                  <c:v>ООШ №1</c:v>
                </c:pt>
              </c:strCache>
            </c:strRef>
          </c:cat>
          <c:val>
            <c:numRef>
              <c:f>Лист1!$B$2:$B$13</c:f>
              <c:numCache>
                <c:formatCode>0%</c:formatCode>
                <c:ptCount val="12"/>
                <c:pt idx="0">
                  <c:v>0.86000000000000065</c:v>
                </c:pt>
                <c:pt idx="1">
                  <c:v>0.83000000000000063</c:v>
                </c:pt>
                <c:pt idx="2">
                  <c:v>0.79</c:v>
                </c:pt>
                <c:pt idx="3">
                  <c:v>0.77000000000000102</c:v>
                </c:pt>
                <c:pt idx="4">
                  <c:v>0.750000000000001</c:v>
                </c:pt>
                <c:pt idx="5">
                  <c:v>0.73000000000000065</c:v>
                </c:pt>
                <c:pt idx="6">
                  <c:v>0.70000000000000062</c:v>
                </c:pt>
                <c:pt idx="7">
                  <c:v>0.69000000000000061</c:v>
                </c:pt>
                <c:pt idx="8">
                  <c:v>0.69000000000000061</c:v>
                </c:pt>
                <c:pt idx="9">
                  <c:v>0.65000000000000113</c:v>
                </c:pt>
                <c:pt idx="10">
                  <c:v>0.630000000000001</c:v>
                </c:pt>
                <c:pt idx="11">
                  <c:v>0.5</c:v>
                </c:pt>
              </c:numCache>
            </c:numRef>
          </c:val>
          <c:extLst xmlns:c16r2="http://schemas.microsoft.com/office/drawing/2015/06/chart">
            <c:ext xmlns:c16="http://schemas.microsoft.com/office/drawing/2014/chart" uri="{C3380CC4-5D6E-409C-BE32-E72D297353CC}">
              <c16:uniqueId val="{00000000-8D3A-45F5-B648-205929699B04}"/>
            </c:ext>
          </c:extLst>
        </c:ser>
        <c:axId val="100504320"/>
        <c:axId val="100529664"/>
      </c:barChart>
      <c:catAx>
        <c:axId val="100504320"/>
        <c:scaling>
          <c:orientation val="minMax"/>
        </c:scaling>
        <c:axPos val="b"/>
        <c:numFmt formatCode="General" sourceLinked="1"/>
        <c:tickLblPos val="nextTo"/>
        <c:txPr>
          <a:bodyPr/>
          <a:lstStyle/>
          <a:p>
            <a:pPr>
              <a:defRPr sz="1400"/>
            </a:pPr>
            <a:endParaRPr lang="ru-RU"/>
          </a:p>
        </c:txPr>
        <c:crossAx val="100529664"/>
        <c:crosses val="autoZero"/>
        <c:auto val="1"/>
        <c:lblAlgn val="ctr"/>
        <c:lblOffset val="100"/>
      </c:catAx>
      <c:valAx>
        <c:axId val="100529664"/>
        <c:scaling>
          <c:orientation val="minMax"/>
        </c:scaling>
        <c:delete val="1"/>
        <c:axPos val="l"/>
        <c:majorGridlines/>
        <c:numFmt formatCode="0%" sourceLinked="1"/>
        <c:tickLblPos val="nextTo"/>
        <c:crossAx val="100504320"/>
        <c:crosses val="autoZero"/>
        <c:crossBetween val="between"/>
      </c:valAx>
      <c:spPr>
        <a:noFill/>
        <a:ln w="25400">
          <a:noFill/>
        </a:ln>
      </c:spPr>
    </c:plotArea>
    <c:plotVisOnly val="1"/>
    <c:dispBlanksAs val="gap"/>
  </c:chart>
  <c:txPr>
    <a:bodyPr/>
    <a:lstStyle/>
    <a:p>
      <a:pPr>
        <a:defRPr sz="1800"/>
      </a:pPr>
      <a:endParaRPr lang="ru-RU"/>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0.10125300909985943"/>
          <c:y val="0"/>
          <c:w val="0.88368963541755585"/>
          <c:h val="0.65947453611815321"/>
        </c:manualLayout>
      </c:layout>
      <c:barChart>
        <c:barDir val="col"/>
        <c:grouping val="clustered"/>
        <c:varyColors val="1"/>
        <c:ser>
          <c:idx val="0"/>
          <c:order val="0"/>
          <c:tx>
            <c:strRef>
              <c:f>Лист1!$B$1</c:f>
              <c:strCache>
                <c:ptCount val="1"/>
                <c:pt idx="0">
                  <c:v>Ряд 1</c:v>
                </c:pt>
              </c:strCache>
            </c:strRef>
          </c:tx>
          <c:dLbls>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983A-4C42-864F-BC9011199B64}"/>
                </c:ext>
              </c:extLst>
            </c:dLbl>
            <c:dLbl>
              <c:idx val="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983A-4C42-864F-BC9011199B64}"/>
                </c:ext>
              </c:extLst>
            </c:dLbl>
            <c:dLbl>
              <c:idx val="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983A-4C42-864F-BC9011199B64}"/>
                </c:ext>
              </c:extLst>
            </c:dLbl>
            <c:dLbl>
              <c:idx val="7"/>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983A-4C42-864F-BC9011199B64}"/>
                </c:ext>
              </c:extLst>
            </c:dLbl>
            <c:dLbl>
              <c:idx val="9"/>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983A-4C42-864F-BC9011199B64}"/>
                </c:ext>
              </c:extLst>
            </c:dLbl>
            <c:dLbl>
              <c:idx val="1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983A-4C42-864F-BC9011199B64}"/>
                </c:ext>
              </c:extLst>
            </c:dLbl>
            <c:dLbl>
              <c:idx val="1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983A-4C42-864F-BC9011199B64}"/>
                </c:ext>
              </c:extLst>
            </c:dLbl>
            <c:spPr>
              <a:noFill/>
              <a:ln>
                <a:noFill/>
              </a:ln>
              <a:effectLst/>
            </c:spPr>
            <c:txPr>
              <a:bodyPr/>
              <a:lstStyle/>
              <a:p>
                <a:pPr>
                  <a:defRPr sz="140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Лист1!$A$2:$A$21</c:f>
              <c:strCache>
                <c:ptCount val="20"/>
                <c:pt idx="0">
                  <c:v>Керлигачская ООШ</c:v>
                </c:pt>
                <c:pt idx="1">
                  <c:v>Н. -Чершелин. ш – дет. сад</c:v>
                </c:pt>
                <c:pt idx="2">
                  <c:v>Сарабикуловская ООШ</c:v>
                </c:pt>
                <c:pt idx="3">
                  <c:v>Сугушлинская ООШ</c:v>
                </c:pt>
                <c:pt idx="4">
                  <c:v>Н – Чершелинская ООШ</c:v>
                </c:pt>
                <c:pt idx="5">
                  <c:v>Урдалинская ООШ </c:v>
                </c:pt>
                <c:pt idx="6">
                  <c:v>Ст – Иштерякская ООШ</c:v>
                </c:pt>
                <c:pt idx="7">
                  <c:v>Ивановская ООШ</c:v>
                </c:pt>
                <c:pt idx="8">
                  <c:v>Зеленорощинская СОШ </c:v>
                </c:pt>
                <c:pt idx="9">
                  <c:v>Тимяшевская СОШ</c:v>
                </c:pt>
                <c:pt idx="10">
                  <c:v>Старо - Кувакская СОШ</c:v>
                </c:pt>
                <c:pt idx="11">
                  <c:v>Куакбашская ООШ</c:v>
                </c:pt>
                <c:pt idx="12">
                  <c:v>Шугуровская СОШ </c:v>
                </c:pt>
                <c:pt idx="13">
                  <c:v>Подлесная ООШ</c:v>
                </c:pt>
                <c:pt idx="14">
                  <c:v>Н.Серёжкинская ООШ</c:v>
                </c:pt>
                <c:pt idx="15">
                  <c:v>Зай -Каратайская ООШ </c:v>
                </c:pt>
                <c:pt idx="16">
                  <c:v>Ст-Письмянская ООШ</c:v>
                </c:pt>
                <c:pt idx="17">
                  <c:v>Федотовская ООШ</c:v>
                </c:pt>
                <c:pt idx="18">
                  <c:v>Каркалинская ООШ</c:v>
                </c:pt>
                <c:pt idx="19">
                  <c:v>Урмышлинская ООШ</c:v>
                </c:pt>
              </c:strCache>
            </c:strRef>
          </c:cat>
          <c:val>
            <c:numRef>
              <c:f>Лист1!$B$2:$B$21</c:f>
              <c:numCache>
                <c:formatCode>0%</c:formatCode>
                <c:ptCount val="20"/>
                <c:pt idx="0">
                  <c:v>1</c:v>
                </c:pt>
                <c:pt idx="1">
                  <c:v>1</c:v>
                </c:pt>
                <c:pt idx="2">
                  <c:v>1</c:v>
                </c:pt>
                <c:pt idx="3">
                  <c:v>1</c:v>
                </c:pt>
                <c:pt idx="4">
                  <c:v>0.71000000000000008</c:v>
                </c:pt>
                <c:pt idx="5">
                  <c:v>0.67000000000000015</c:v>
                </c:pt>
                <c:pt idx="6">
                  <c:v>0.67000000000000015</c:v>
                </c:pt>
                <c:pt idx="7">
                  <c:v>0.67000000000000015</c:v>
                </c:pt>
                <c:pt idx="8">
                  <c:v>0.66000000000000014</c:v>
                </c:pt>
                <c:pt idx="9">
                  <c:v>0.65000000000000013</c:v>
                </c:pt>
                <c:pt idx="10">
                  <c:v>0.64000000000000012</c:v>
                </c:pt>
                <c:pt idx="11">
                  <c:v>0.63000000000000012</c:v>
                </c:pt>
                <c:pt idx="12">
                  <c:v>0.60000000000000009</c:v>
                </c:pt>
                <c:pt idx="13">
                  <c:v>0.58000000000000007</c:v>
                </c:pt>
                <c:pt idx="14">
                  <c:v>0.5</c:v>
                </c:pt>
                <c:pt idx="15">
                  <c:v>0.5</c:v>
                </c:pt>
                <c:pt idx="16">
                  <c:v>0.5</c:v>
                </c:pt>
                <c:pt idx="17">
                  <c:v>0</c:v>
                </c:pt>
                <c:pt idx="18">
                  <c:v>0</c:v>
                </c:pt>
                <c:pt idx="19">
                  <c:v>0</c:v>
                </c:pt>
              </c:numCache>
            </c:numRef>
          </c:val>
          <c:extLst xmlns:c16r2="http://schemas.microsoft.com/office/drawing/2015/06/chart">
            <c:ext xmlns:c16="http://schemas.microsoft.com/office/drawing/2014/chart" uri="{C3380CC4-5D6E-409C-BE32-E72D297353CC}">
              <c16:uniqueId val="{00000007-983A-4C42-864F-BC9011199B64}"/>
            </c:ext>
          </c:extLst>
        </c:ser>
        <c:dLbls>
          <c:showVal val="1"/>
        </c:dLbls>
        <c:axId val="102542336"/>
        <c:axId val="100623104"/>
      </c:barChart>
      <c:catAx>
        <c:axId val="102542336"/>
        <c:scaling>
          <c:orientation val="minMax"/>
        </c:scaling>
        <c:axPos val="b"/>
        <c:numFmt formatCode="General" sourceLinked="0"/>
        <c:tickLblPos val="nextTo"/>
        <c:txPr>
          <a:bodyPr/>
          <a:lstStyle/>
          <a:p>
            <a:pPr>
              <a:defRPr sz="1100"/>
            </a:pPr>
            <a:endParaRPr lang="ru-RU"/>
          </a:p>
        </c:txPr>
        <c:crossAx val="100623104"/>
        <c:crosses val="autoZero"/>
        <c:auto val="1"/>
        <c:lblAlgn val="ctr"/>
        <c:lblOffset val="100"/>
      </c:catAx>
      <c:valAx>
        <c:axId val="100623104"/>
        <c:scaling>
          <c:orientation val="minMax"/>
        </c:scaling>
        <c:delete val="1"/>
        <c:axPos val="l"/>
        <c:majorGridlines/>
        <c:numFmt formatCode="0%" sourceLinked="1"/>
        <c:tickLblPos val="nextTo"/>
        <c:crossAx val="102542336"/>
        <c:crosses val="autoZero"/>
        <c:crossBetween val="between"/>
      </c:valAx>
      <c:spPr>
        <a:ln>
          <a:noFill/>
        </a:ln>
      </c:spPr>
    </c:plotArea>
    <c:plotVisOnly val="1"/>
    <c:dispBlanksAs val="gap"/>
  </c:chart>
  <c:txPr>
    <a:bodyPr/>
    <a:lstStyle/>
    <a:p>
      <a:pPr>
        <a:defRPr sz="1800"/>
      </a:pPr>
      <a:endParaRPr lang="ru-RU"/>
    </a:p>
  </c:txPr>
  <c:externalData r:id="rId1"/>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col"/>
        <c:grouping val="clustered"/>
        <c:varyColors val="1"/>
        <c:ser>
          <c:idx val="0"/>
          <c:order val="0"/>
          <c:tx>
            <c:strRef>
              <c:f>Лист1!$B$1</c:f>
              <c:strCache>
                <c:ptCount val="1"/>
                <c:pt idx="0">
                  <c:v>Ряд 1</c:v>
                </c:pt>
              </c:strCache>
            </c:strRef>
          </c:tx>
          <c:dLbls>
            <c:dLbl>
              <c:idx val="0"/>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0219-4097-83D5-585CCBB8AB85}"/>
                </c:ext>
              </c:extLst>
            </c:dLbl>
            <c:dLbl>
              <c:idx val="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219-4097-83D5-585CCBB8AB85}"/>
                </c:ext>
              </c:extLst>
            </c:dLbl>
            <c:dLbl>
              <c:idx val="2"/>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0219-4097-83D5-585CCBB8AB85}"/>
                </c:ext>
              </c:extLst>
            </c:dLbl>
            <c:dLbl>
              <c:idx val="4"/>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0219-4097-83D5-585CCBB8AB85}"/>
                </c:ext>
              </c:extLst>
            </c:dLbl>
            <c:dLbl>
              <c:idx val="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0219-4097-83D5-585CCBB8AB85}"/>
                </c:ext>
              </c:extLst>
            </c:dLbl>
            <c:dLbl>
              <c:idx val="6"/>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0219-4097-83D5-585CCBB8AB85}"/>
                </c:ext>
              </c:extLst>
            </c:dLbl>
            <c:spPr>
              <a:noFill/>
              <a:ln>
                <a:noFill/>
              </a:ln>
              <a:effectLst/>
            </c:spPr>
            <c:dLblPos val="outEnd"/>
            <c:showVal val="1"/>
            <c:extLst xmlns:c16r2="http://schemas.microsoft.com/office/drawing/2015/06/chart">
              <c:ext xmlns:c15="http://schemas.microsoft.com/office/drawing/2012/chart" uri="{CE6537A1-D6FC-4f65-9D91-7224C49458BB}">
                <c15:showLeaderLines val="0"/>
              </c:ext>
            </c:extLst>
          </c:dLbls>
          <c:cat>
            <c:strRef>
              <c:f>Лист1!$A$2:$A$13</c:f>
              <c:strCache>
                <c:ptCount val="12"/>
                <c:pt idx="0">
                  <c:v>СОШ №6</c:v>
                </c:pt>
                <c:pt idx="1">
                  <c:v>СОШ №2</c:v>
                </c:pt>
                <c:pt idx="2">
                  <c:v>СОШ №13</c:v>
                </c:pt>
                <c:pt idx="3">
                  <c:v>ООШ №1</c:v>
                </c:pt>
                <c:pt idx="4">
                  <c:v>СОШ №3</c:v>
                </c:pt>
                <c:pt idx="5">
                  <c:v>СОШ №10</c:v>
                </c:pt>
                <c:pt idx="6">
                  <c:v>СОШ №5</c:v>
                </c:pt>
                <c:pt idx="7">
                  <c:v>Лицей №12</c:v>
                </c:pt>
                <c:pt idx="8">
                  <c:v>СОШ №4</c:v>
                </c:pt>
                <c:pt idx="9">
                  <c:v>СОШ №7</c:v>
                </c:pt>
                <c:pt idx="10">
                  <c:v>Гимназия №11</c:v>
                </c:pt>
                <c:pt idx="11">
                  <c:v>СОШ №8</c:v>
                </c:pt>
              </c:strCache>
            </c:strRef>
          </c:cat>
          <c:val>
            <c:numRef>
              <c:f>Лист1!$B$2:$B$13</c:f>
              <c:numCache>
                <c:formatCode>0%</c:formatCode>
                <c:ptCount val="12"/>
                <c:pt idx="0">
                  <c:v>1</c:v>
                </c:pt>
                <c:pt idx="1">
                  <c:v>1</c:v>
                </c:pt>
                <c:pt idx="2">
                  <c:v>1</c:v>
                </c:pt>
                <c:pt idx="3">
                  <c:v>1</c:v>
                </c:pt>
                <c:pt idx="4">
                  <c:v>1</c:v>
                </c:pt>
                <c:pt idx="5">
                  <c:v>1</c:v>
                </c:pt>
                <c:pt idx="6">
                  <c:v>1</c:v>
                </c:pt>
                <c:pt idx="7">
                  <c:v>1</c:v>
                </c:pt>
                <c:pt idx="8">
                  <c:v>0.98</c:v>
                </c:pt>
                <c:pt idx="9">
                  <c:v>0.98</c:v>
                </c:pt>
                <c:pt idx="10">
                  <c:v>0.97000000000000064</c:v>
                </c:pt>
                <c:pt idx="11">
                  <c:v>0.96000000000000063</c:v>
                </c:pt>
              </c:numCache>
            </c:numRef>
          </c:val>
          <c:extLst xmlns:c16r2="http://schemas.microsoft.com/office/drawing/2015/06/chart">
            <c:ext xmlns:c16="http://schemas.microsoft.com/office/drawing/2014/chart" uri="{C3380CC4-5D6E-409C-BE32-E72D297353CC}">
              <c16:uniqueId val="{00000006-0219-4097-83D5-585CCBB8AB85}"/>
            </c:ext>
          </c:extLst>
        </c:ser>
        <c:axId val="102636160"/>
        <c:axId val="102666624"/>
      </c:barChart>
      <c:catAx>
        <c:axId val="102636160"/>
        <c:scaling>
          <c:orientation val="minMax"/>
        </c:scaling>
        <c:axPos val="b"/>
        <c:numFmt formatCode="General" sourceLinked="0"/>
        <c:tickLblPos val="nextTo"/>
        <c:crossAx val="102666624"/>
        <c:crosses val="autoZero"/>
        <c:auto val="1"/>
        <c:lblAlgn val="ctr"/>
        <c:lblOffset val="100"/>
      </c:catAx>
      <c:valAx>
        <c:axId val="102666624"/>
        <c:scaling>
          <c:orientation val="minMax"/>
        </c:scaling>
        <c:delete val="1"/>
        <c:axPos val="l"/>
        <c:majorGridlines/>
        <c:numFmt formatCode="0%" sourceLinked="1"/>
        <c:tickLblPos val="nextTo"/>
        <c:crossAx val="102636160"/>
        <c:crosses val="autoZero"/>
        <c:crossBetween val="between"/>
      </c:valAx>
    </c:plotArea>
    <c:plotVisOnly val="1"/>
    <c:dispBlanksAs val="gap"/>
  </c:chart>
  <c:txPr>
    <a:bodyPr/>
    <a:lstStyle/>
    <a:p>
      <a:pPr>
        <a:defRPr sz="1800"/>
      </a:pPr>
      <a:endParaRPr lang="ru-RU"/>
    </a:p>
  </c:txPr>
  <c:externalData r:id="rId1"/>
</c:chartSpace>
</file>

<file path=ppt/drawings/drawing1.xml><?xml version="1.0" encoding="utf-8"?>
<c:userShapes xmlns:c="http://schemas.openxmlformats.org/drawingml/2006/chart">
  <cdr:relSizeAnchor xmlns:cdr="http://schemas.openxmlformats.org/drawingml/2006/chartDrawing">
    <cdr:from>
      <cdr:x>0.78049</cdr:x>
      <cdr:y>0.07669</cdr:y>
    </cdr:from>
    <cdr:to>
      <cdr:x>0.97347</cdr:x>
      <cdr:y>0.16259</cdr:y>
    </cdr:to>
    <cdr:sp macro="" textlink="">
      <cdr:nvSpPr>
        <cdr:cNvPr id="2" name="TextBox 12"/>
        <cdr:cNvSpPr txBox="1"/>
      </cdr:nvSpPr>
      <cdr:spPr>
        <a:xfrm xmlns:a="http://schemas.openxmlformats.org/drawingml/2006/main">
          <a:off x="6858048" y="357190"/>
          <a:ext cx="1695690" cy="4001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ru-RU"/>
          </a:defPPr>
          <a:lvl1pPr marL="0" algn="l" defTabSz="914400" rtl="0" eaLnBrk="1" latinLnBrk="0" hangingPunct="1">
            <a:defRPr sz="1800" kern="1200">
              <a:solidFill>
                <a:sysClr val="windowText" lastClr="000000"/>
              </a:solidFill>
              <a:latin typeface="Gill Sans MT"/>
            </a:defRPr>
          </a:lvl1pPr>
          <a:lvl2pPr marL="457200" algn="l" defTabSz="914400" rtl="0" eaLnBrk="1" latinLnBrk="0" hangingPunct="1">
            <a:defRPr sz="1800" kern="1200">
              <a:solidFill>
                <a:sysClr val="windowText" lastClr="000000"/>
              </a:solidFill>
              <a:latin typeface="Gill Sans MT"/>
            </a:defRPr>
          </a:lvl2pPr>
          <a:lvl3pPr marL="914400" algn="l" defTabSz="914400" rtl="0" eaLnBrk="1" latinLnBrk="0" hangingPunct="1">
            <a:defRPr sz="1800" kern="1200">
              <a:solidFill>
                <a:sysClr val="windowText" lastClr="000000"/>
              </a:solidFill>
              <a:latin typeface="Gill Sans MT"/>
            </a:defRPr>
          </a:lvl3pPr>
          <a:lvl4pPr marL="1371600" algn="l" defTabSz="914400" rtl="0" eaLnBrk="1" latinLnBrk="0" hangingPunct="1">
            <a:defRPr sz="1800" kern="1200">
              <a:solidFill>
                <a:sysClr val="windowText" lastClr="000000"/>
              </a:solidFill>
              <a:latin typeface="Gill Sans MT"/>
            </a:defRPr>
          </a:lvl4pPr>
          <a:lvl5pPr marL="1828800" algn="l" defTabSz="914400" rtl="0" eaLnBrk="1" latinLnBrk="0" hangingPunct="1">
            <a:defRPr sz="1800" kern="1200">
              <a:solidFill>
                <a:sysClr val="windowText" lastClr="000000"/>
              </a:solidFill>
              <a:latin typeface="Gill Sans MT"/>
            </a:defRPr>
          </a:lvl5pPr>
          <a:lvl6pPr marL="2286000" algn="l" defTabSz="914400" rtl="0" eaLnBrk="1" latinLnBrk="0" hangingPunct="1">
            <a:defRPr sz="1800" kern="1200">
              <a:solidFill>
                <a:sysClr val="windowText" lastClr="000000"/>
              </a:solidFill>
              <a:latin typeface="Gill Sans MT"/>
            </a:defRPr>
          </a:lvl6pPr>
          <a:lvl7pPr marL="2743200" algn="l" defTabSz="914400" rtl="0" eaLnBrk="1" latinLnBrk="0" hangingPunct="1">
            <a:defRPr sz="1800" kern="1200">
              <a:solidFill>
                <a:sysClr val="windowText" lastClr="000000"/>
              </a:solidFill>
              <a:latin typeface="Gill Sans MT"/>
            </a:defRPr>
          </a:lvl7pPr>
          <a:lvl8pPr marL="3200400" algn="l" defTabSz="914400" rtl="0" eaLnBrk="1" latinLnBrk="0" hangingPunct="1">
            <a:defRPr sz="1800" kern="1200">
              <a:solidFill>
                <a:sysClr val="windowText" lastClr="000000"/>
              </a:solidFill>
              <a:latin typeface="Gill Sans MT"/>
            </a:defRPr>
          </a:lvl8pPr>
          <a:lvl9pPr marL="3657600" algn="l" defTabSz="914400" rtl="0" eaLnBrk="1" latinLnBrk="0" hangingPunct="1">
            <a:defRPr sz="1800" kern="1200">
              <a:solidFill>
                <a:sysClr val="windowText" lastClr="000000"/>
              </a:solidFill>
              <a:latin typeface="Gill Sans MT"/>
            </a:defRPr>
          </a:lvl9pPr>
        </a:lstStyle>
        <a:p xmlns:a="http://schemas.openxmlformats.org/drawingml/2006/main">
          <a:r>
            <a:rPr lang="ru-RU" sz="2000" b="1" dirty="0" smtClean="0">
              <a:solidFill>
                <a:srgbClr val="FF0000"/>
              </a:solidFill>
              <a:latin typeface="Times New Roman" pitchFamily="18" charset="0"/>
              <a:cs typeface="Times New Roman" pitchFamily="18" charset="0"/>
            </a:rPr>
            <a:t>ЛМР –66,4%</a:t>
          </a:r>
          <a:endParaRPr lang="ru-RU" sz="2000" b="1" dirty="0">
            <a:solidFill>
              <a:srgbClr val="FF0000"/>
            </a:solidFill>
            <a:latin typeface="Times New Roman" pitchFamily="18" charset="0"/>
            <a:cs typeface="Times New Roman" pitchFamily="18"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0.7205</cdr:x>
      <cdr:y>0.02933</cdr:y>
    </cdr:from>
    <cdr:to>
      <cdr:x>0.90899</cdr:x>
      <cdr:y>0.10513</cdr:y>
    </cdr:to>
    <cdr:sp macro="" textlink="">
      <cdr:nvSpPr>
        <cdr:cNvPr id="2" name="TextBox 12"/>
        <cdr:cNvSpPr txBox="1"/>
      </cdr:nvSpPr>
      <cdr:spPr>
        <a:xfrm xmlns:a="http://schemas.openxmlformats.org/drawingml/2006/main">
          <a:off x="6076994" y="142876"/>
          <a:ext cx="1589845"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ru-RU"/>
          </a:defPPr>
          <a:lvl1pPr marL="0" algn="l" defTabSz="914400" rtl="0" eaLnBrk="1" latinLnBrk="0" hangingPunct="1">
            <a:defRPr sz="1800" kern="1200">
              <a:solidFill>
                <a:sysClr val="windowText" lastClr="000000"/>
              </a:solidFill>
              <a:latin typeface="Gill Sans MT"/>
            </a:defRPr>
          </a:lvl1pPr>
          <a:lvl2pPr marL="457200" algn="l" defTabSz="914400" rtl="0" eaLnBrk="1" latinLnBrk="0" hangingPunct="1">
            <a:defRPr sz="1800" kern="1200">
              <a:solidFill>
                <a:sysClr val="windowText" lastClr="000000"/>
              </a:solidFill>
              <a:latin typeface="Gill Sans MT"/>
            </a:defRPr>
          </a:lvl2pPr>
          <a:lvl3pPr marL="914400" algn="l" defTabSz="914400" rtl="0" eaLnBrk="1" latinLnBrk="0" hangingPunct="1">
            <a:defRPr sz="1800" kern="1200">
              <a:solidFill>
                <a:sysClr val="windowText" lastClr="000000"/>
              </a:solidFill>
              <a:latin typeface="Gill Sans MT"/>
            </a:defRPr>
          </a:lvl3pPr>
          <a:lvl4pPr marL="1371600" algn="l" defTabSz="914400" rtl="0" eaLnBrk="1" latinLnBrk="0" hangingPunct="1">
            <a:defRPr sz="1800" kern="1200">
              <a:solidFill>
                <a:sysClr val="windowText" lastClr="000000"/>
              </a:solidFill>
              <a:latin typeface="Gill Sans MT"/>
            </a:defRPr>
          </a:lvl4pPr>
          <a:lvl5pPr marL="1828800" algn="l" defTabSz="914400" rtl="0" eaLnBrk="1" latinLnBrk="0" hangingPunct="1">
            <a:defRPr sz="1800" kern="1200">
              <a:solidFill>
                <a:sysClr val="windowText" lastClr="000000"/>
              </a:solidFill>
              <a:latin typeface="Gill Sans MT"/>
            </a:defRPr>
          </a:lvl5pPr>
          <a:lvl6pPr marL="2286000" algn="l" defTabSz="914400" rtl="0" eaLnBrk="1" latinLnBrk="0" hangingPunct="1">
            <a:defRPr sz="1800" kern="1200">
              <a:solidFill>
                <a:sysClr val="windowText" lastClr="000000"/>
              </a:solidFill>
              <a:latin typeface="Gill Sans MT"/>
            </a:defRPr>
          </a:lvl6pPr>
          <a:lvl7pPr marL="2743200" algn="l" defTabSz="914400" rtl="0" eaLnBrk="1" latinLnBrk="0" hangingPunct="1">
            <a:defRPr sz="1800" kern="1200">
              <a:solidFill>
                <a:sysClr val="windowText" lastClr="000000"/>
              </a:solidFill>
              <a:latin typeface="Gill Sans MT"/>
            </a:defRPr>
          </a:lvl7pPr>
          <a:lvl8pPr marL="3200400" algn="l" defTabSz="914400" rtl="0" eaLnBrk="1" latinLnBrk="0" hangingPunct="1">
            <a:defRPr sz="1800" kern="1200">
              <a:solidFill>
                <a:sysClr val="windowText" lastClr="000000"/>
              </a:solidFill>
              <a:latin typeface="Gill Sans MT"/>
            </a:defRPr>
          </a:lvl8pPr>
          <a:lvl9pPr marL="3657600" algn="l" defTabSz="914400" rtl="0" eaLnBrk="1" latinLnBrk="0" hangingPunct="1">
            <a:defRPr sz="1800" kern="1200">
              <a:solidFill>
                <a:sysClr val="windowText" lastClr="000000"/>
              </a:solidFill>
              <a:latin typeface="Gill Sans MT"/>
            </a:defRPr>
          </a:lvl9pPr>
        </a:lstStyle>
        <a:p xmlns:a="http://schemas.openxmlformats.org/drawingml/2006/main">
          <a:r>
            <a:rPr lang="ru-RU" b="1" dirty="0" smtClean="0">
              <a:solidFill>
                <a:srgbClr val="FF0000"/>
              </a:solidFill>
              <a:latin typeface="Times New Roman" pitchFamily="18" charset="0"/>
              <a:cs typeface="Times New Roman" pitchFamily="18" charset="0"/>
            </a:rPr>
            <a:t>ЛМР –71,4%</a:t>
          </a:r>
          <a:endParaRPr lang="ru-RU" b="1" dirty="0">
            <a:solidFill>
              <a:srgbClr val="FF0000"/>
            </a:solidFill>
            <a:latin typeface="Times New Roman" pitchFamily="18" charset="0"/>
            <a:cs typeface="Times New Roman" pitchFamily="18"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0.76444</cdr:x>
      <cdr:y>0.04399</cdr:y>
    </cdr:from>
    <cdr:to>
      <cdr:x>0.98306</cdr:x>
      <cdr:y>0.13871</cdr:y>
    </cdr:to>
    <cdr:sp macro="" textlink="">
      <cdr:nvSpPr>
        <cdr:cNvPr id="2" name="TextBox 12"/>
        <cdr:cNvSpPr txBox="1"/>
      </cdr:nvSpPr>
      <cdr:spPr>
        <a:xfrm xmlns:a="http://schemas.openxmlformats.org/drawingml/2006/main">
          <a:off x="6429389" y="185828"/>
          <a:ext cx="1838746" cy="4001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ru-RU"/>
          </a:defPPr>
          <a:lvl1pPr marL="0" algn="l" defTabSz="914400" rtl="0" eaLnBrk="1" latinLnBrk="0" hangingPunct="1">
            <a:defRPr sz="1800" kern="1200">
              <a:solidFill>
                <a:sysClr val="windowText" lastClr="000000"/>
              </a:solidFill>
              <a:latin typeface="Gill Sans MT"/>
            </a:defRPr>
          </a:lvl1pPr>
          <a:lvl2pPr marL="457200" algn="l" defTabSz="914400" rtl="0" eaLnBrk="1" latinLnBrk="0" hangingPunct="1">
            <a:defRPr sz="1800" kern="1200">
              <a:solidFill>
                <a:sysClr val="windowText" lastClr="000000"/>
              </a:solidFill>
              <a:latin typeface="Gill Sans MT"/>
            </a:defRPr>
          </a:lvl2pPr>
          <a:lvl3pPr marL="914400" algn="l" defTabSz="914400" rtl="0" eaLnBrk="1" latinLnBrk="0" hangingPunct="1">
            <a:defRPr sz="1800" kern="1200">
              <a:solidFill>
                <a:sysClr val="windowText" lastClr="000000"/>
              </a:solidFill>
              <a:latin typeface="Gill Sans MT"/>
            </a:defRPr>
          </a:lvl3pPr>
          <a:lvl4pPr marL="1371600" algn="l" defTabSz="914400" rtl="0" eaLnBrk="1" latinLnBrk="0" hangingPunct="1">
            <a:defRPr sz="1800" kern="1200">
              <a:solidFill>
                <a:sysClr val="windowText" lastClr="000000"/>
              </a:solidFill>
              <a:latin typeface="Gill Sans MT"/>
            </a:defRPr>
          </a:lvl4pPr>
          <a:lvl5pPr marL="1828800" algn="l" defTabSz="914400" rtl="0" eaLnBrk="1" latinLnBrk="0" hangingPunct="1">
            <a:defRPr sz="1800" kern="1200">
              <a:solidFill>
                <a:sysClr val="windowText" lastClr="000000"/>
              </a:solidFill>
              <a:latin typeface="Gill Sans MT"/>
            </a:defRPr>
          </a:lvl5pPr>
          <a:lvl6pPr marL="2286000" algn="l" defTabSz="914400" rtl="0" eaLnBrk="1" latinLnBrk="0" hangingPunct="1">
            <a:defRPr sz="1800" kern="1200">
              <a:solidFill>
                <a:sysClr val="windowText" lastClr="000000"/>
              </a:solidFill>
              <a:latin typeface="Gill Sans MT"/>
            </a:defRPr>
          </a:lvl6pPr>
          <a:lvl7pPr marL="2743200" algn="l" defTabSz="914400" rtl="0" eaLnBrk="1" latinLnBrk="0" hangingPunct="1">
            <a:defRPr sz="1800" kern="1200">
              <a:solidFill>
                <a:sysClr val="windowText" lastClr="000000"/>
              </a:solidFill>
              <a:latin typeface="Gill Sans MT"/>
            </a:defRPr>
          </a:lvl7pPr>
          <a:lvl8pPr marL="3200400" algn="l" defTabSz="914400" rtl="0" eaLnBrk="1" latinLnBrk="0" hangingPunct="1">
            <a:defRPr sz="1800" kern="1200">
              <a:solidFill>
                <a:sysClr val="windowText" lastClr="000000"/>
              </a:solidFill>
              <a:latin typeface="Gill Sans MT"/>
            </a:defRPr>
          </a:lvl8pPr>
          <a:lvl9pPr marL="3657600" algn="l" defTabSz="914400" rtl="0" eaLnBrk="1" latinLnBrk="0" hangingPunct="1">
            <a:defRPr sz="1800" kern="1200">
              <a:solidFill>
                <a:sysClr val="windowText" lastClr="000000"/>
              </a:solidFill>
              <a:latin typeface="Gill Sans MT"/>
            </a:defRPr>
          </a:lvl9pPr>
        </a:lstStyle>
        <a:p xmlns:a="http://schemas.openxmlformats.org/drawingml/2006/main">
          <a:r>
            <a:rPr lang="ru-RU" sz="2000" b="1" dirty="0" smtClean="0">
              <a:solidFill>
                <a:schemeClr val="accent2"/>
              </a:solidFill>
              <a:latin typeface="Times New Roman" pitchFamily="18" charset="0"/>
              <a:cs typeface="Times New Roman" pitchFamily="18" charset="0"/>
            </a:rPr>
            <a:t>ЛМР –73%</a:t>
          </a:r>
          <a:endParaRPr lang="ru-RU" sz="2000" b="1" dirty="0">
            <a:solidFill>
              <a:schemeClr val="accent2"/>
            </a:solidFill>
            <a:latin typeface="Times New Roman" pitchFamily="18" charset="0"/>
            <a:cs typeface="Times New Roman"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5DDCDD-1B47-4E7C-A5EE-E2E7F95CB9A6}" type="datetimeFigureOut">
              <a:rPr lang="ru-RU" smtClean="0"/>
              <a:pPr/>
              <a:t>07.10.2020</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222C0A-A66C-4230-82CD-F639202474BE}" type="slidenum">
              <a:rPr lang="ru-RU" smtClean="0"/>
              <a:pPr/>
              <a:t>‹#›</a:t>
            </a:fld>
            <a:endParaRPr lang="ru-RU"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4222C0A-A66C-4230-82CD-F639202474BE}" type="slidenum">
              <a:rPr lang="ru-RU" smtClean="0"/>
              <a:pPr/>
              <a:t>26</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22D94FD8-3931-4E37-A4D3-6773E929C542}" type="datetimeFigureOut">
              <a:rPr lang="ru-RU" smtClean="0"/>
              <a:pPr/>
              <a:t>07.10.2020</a:t>
            </a:fld>
            <a:endParaRPr lang="ru-RU" dirty="0"/>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dirty="0"/>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1A27BF13-6631-4395-9B2B-120E5F056ADE}"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2D94FD8-3931-4E37-A4D3-6773E929C542}" type="datetimeFigureOut">
              <a:rPr lang="ru-RU" smtClean="0"/>
              <a:pPr/>
              <a:t>07.10.2020</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1A27BF13-6631-4395-9B2B-120E5F056ADE}"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2D94FD8-3931-4E37-A4D3-6773E929C542}" type="datetimeFigureOut">
              <a:rPr lang="ru-RU" smtClean="0"/>
              <a:pPr/>
              <a:t>07.10.2020</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1A27BF13-6631-4395-9B2B-120E5F056ADE}"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2D94FD8-3931-4E37-A4D3-6773E929C542}" type="datetimeFigureOut">
              <a:rPr lang="ru-RU" smtClean="0"/>
              <a:pPr/>
              <a:t>07.10.2020</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1A27BF13-6631-4395-9B2B-120E5F056ADE}" type="slidenum">
              <a:rPr lang="ru-RU" smtClean="0"/>
              <a:pPr/>
              <a:t>‹#›</a:t>
            </a:fld>
            <a:endParaRPr lang="ru-RU" dirty="0"/>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22D94FD8-3931-4E37-A4D3-6773E929C542}" type="datetimeFigureOut">
              <a:rPr lang="ru-RU" smtClean="0"/>
              <a:pPr/>
              <a:t>07.10.2020</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1A27BF13-6631-4395-9B2B-120E5F056ADE}" type="slidenum">
              <a:rPr lang="ru-RU" smtClean="0"/>
              <a:pPr/>
              <a:t>‹#›</a:t>
            </a:fld>
            <a:endParaRPr lang="ru-RU" dirty="0"/>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2D94FD8-3931-4E37-A4D3-6773E929C542}" type="datetimeFigureOut">
              <a:rPr lang="ru-RU" smtClean="0"/>
              <a:pPr/>
              <a:t>07.10.2020</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1A27BF13-6631-4395-9B2B-120E5F056ADE}" type="slidenum">
              <a:rPr lang="ru-RU" smtClean="0"/>
              <a:pPr/>
              <a:t>‹#›</a:t>
            </a:fld>
            <a:endParaRPr lang="ru-RU" dirty="0"/>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22D94FD8-3931-4E37-A4D3-6773E929C542}" type="datetimeFigureOut">
              <a:rPr lang="ru-RU" smtClean="0"/>
              <a:pPr/>
              <a:t>07.10.2020</a:t>
            </a:fld>
            <a:endParaRPr lang="ru-RU" dirty="0"/>
          </a:p>
        </p:txBody>
      </p:sp>
      <p:sp>
        <p:nvSpPr>
          <p:cNvPr id="8" name="Нижний колонтитул 7"/>
          <p:cNvSpPr>
            <a:spLocks noGrp="1"/>
          </p:cNvSpPr>
          <p:nvPr>
            <p:ph type="ftr" sz="quarter" idx="11"/>
          </p:nvPr>
        </p:nvSpPr>
        <p:spPr/>
        <p:txBody>
          <a:bodyPr/>
          <a:lstStyle>
            <a:extLst/>
          </a:lstStyle>
          <a:p>
            <a:endParaRPr lang="ru-RU" dirty="0"/>
          </a:p>
        </p:txBody>
      </p:sp>
      <p:sp>
        <p:nvSpPr>
          <p:cNvPr id="9" name="Номер слайда 8"/>
          <p:cNvSpPr>
            <a:spLocks noGrp="1"/>
          </p:cNvSpPr>
          <p:nvPr>
            <p:ph type="sldNum" sz="quarter" idx="12"/>
          </p:nvPr>
        </p:nvSpPr>
        <p:spPr/>
        <p:txBody>
          <a:bodyPr/>
          <a:lstStyle>
            <a:extLst/>
          </a:lstStyle>
          <a:p>
            <a:fld id="{1A27BF13-6631-4395-9B2B-120E5F056ADE}"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22D94FD8-3931-4E37-A4D3-6773E929C542}" type="datetimeFigureOut">
              <a:rPr lang="ru-RU" smtClean="0"/>
              <a:pPr/>
              <a:t>07.10.2020</a:t>
            </a:fld>
            <a:endParaRPr lang="ru-RU" dirty="0"/>
          </a:p>
        </p:txBody>
      </p:sp>
      <p:sp>
        <p:nvSpPr>
          <p:cNvPr id="4" name="Нижний колонтитул 3"/>
          <p:cNvSpPr>
            <a:spLocks noGrp="1"/>
          </p:cNvSpPr>
          <p:nvPr>
            <p:ph type="ftr" sz="quarter" idx="11"/>
          </p:nvPr>
        </p:nvSpPr>
        <p:spPr/>
        <p:txBody>
          <a:bodyPr/>
          <a:lstStyle>
            <a:extLst/>
          </a:lstStyle>
          <a:p>
            <a:endParaRPr lang="ru-RU" dirty="0"/>
          </a:p>
        </p:txBody>
      </p:sp>
      <p:sp>
        <p:nvSpPr>
          <p:cNvPr id="5" name="Номер слайда 4"/>
          <p:cNvSpPr>
            <a:spLocks noGrp="1"/>
          </p:cNvSpPr>
          <p:nvPr>
            <p:ph type="sldNum" sz="quarter" idx="12"/>
          </p:nvPr>
        </p:nvSpPr>
        <p:spPr/>
        <p:txBody>
          <a:bodyPr/>
          <a:lstStyle>
            <a:extLst/>
          </a:lstStyle>
          <a:p>
            <a:fld id="{1A27BF13-6631-4395-9B2B-120E5F056ADE}" type="slidenum">
              <a:rPr lang="ru-RU" smtClean="0"/>
              <a:pPr/>
              <a:t>‹#›</a:t>
            </a:fld>
            <a:endParaRPr lang="ru-RU" dirty="0"/>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22D94FD8-3931-4E37-A4D3-6773E929C542}" type="datetimeFigureOut">
              <a:rPr lang="ru-RU" smtClean="0"/>
              <a:pPr/>
              <a:t>07.10.2020</a:t>
            </a:fld>
            <a:endParaRPr lang="ru-RU" dirty="0"/>
          </a:p>
        </p:txBody>
      </p:sp>
      <p:sp>
        <p:nvSpPr>
          <p:cNvPr id="3" name="Нижний колонтитул 2"/>
          <p:cNvSpPr>
            <a:spLocks noGrp="1"/>
          </p:cNvSpPr>
          <p:nvPr>
            <p:ph type="ftr" sz="quarter" idx="11"/>
          </p:nvPr>
        </p:nvSpPr>
        <p:spPr/>
        <p:txBody>
          <a:bodyPr/>
          <a:lstStyle>
            <a:extLst/>
          </a:lstStyle>
          <a:p>
            <a:endParaRPr lang="ru-RU" dirty="0"/>
          </a:p>
        </p:txBody>
      </p:sp>
      <p:sp>
        <p:nvSpPr>
          <p:cNvPr id="4" name="Номер слайда 3"/>
          <p:cNvSpPr>
            <a:spLocks noGrp="1"/>
          </p:cNvSpPr>
          <p:nvPr>
            <p:ph type="sldNum" sz="quarter" idx="12"/>
          </p:nvPr>
        </p:nvSpPr>
        <p:spPr/>
        <p:txBody>
          <a:bodyPr/>
          <a:lstStyle>
            <a:extLst/>
          </a:lstStyle>
          <a:p>
            <a:fld id="{1A27BF13-6631-4395-9B2B-120E5F056ADE}"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22D94FD8-3931-4E37-A4D3-6773E929C542}" type="datetimeFigureOut">
              <a:rPr lang="ru-RU" smtClean="0"/>
              <a:pPr/>
              <a:t>07.10.2020</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1A27BF13-6631-4395-9B2B-120E5F056ADE}"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22D94FD8-3931-4E37-A4D3-6773E929C542}" type="datetimeFigureOut">
              <a:rPr lang="ru-RU" smtClean="0"/>
              <a:pPr/>
              <a:t>07.10.2020</a:t>
            </a:fld>
            <a:endParaRPr lang="ru-RU" dirty="0"/>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dirty="0"/>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1A27BF13-6631-4395-9B2B-120E5F056ADE}" type="slidenum">
              <a:rPr lang="ru-RU" smtClean="0"/>
              <a:pPr/>
              <a:t>‹#›</a:t>
            </a:fld>
            <a:endParaRPr lang="ru-RU" dirty="0"/>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2D94FD8-3931-4E37-A4D3-6773E929C542}" type="datetimeFigureOut">
              <a:rPr lang="ru-RU" smtClean="0"/>
              <a:pPr/>
              <a:t>07.10.2020</a:t>
            </a:fld>
            <a:endParaRPr lang="ru-RU" dirty="0"/>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dirty="0"/>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A27BF13-6631-4395-9B2B-120E5F056ADE}"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500042"/>
            <a:ext cx="8429652" cy="3643314"/>
          </a:xfrm>
        </p:spPr>
        <p:txBody>
          <a:bodyPr>
            <a:normAutofit fontScale="90000"/>
          </a:bodyPr>
          <a:lstStyle/>
          <a:p>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solidFill>
                  <a:srgbClr val="0070C0"/>
                </a:solidFill>
                <a:latin typeface="Times New Roman" pitchFamily="18" charset="0"/>
                <a:cs typeface="Times New Roman" pitchFamily="18" charset="0"/>
              </a:rPr>
              <a:t>Результаты входных проверочных работ учащихся 4 классов 2020-2021 учебного года </a:t>
            </a: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dirty="0"/>
              <a:t/>
            </a:r>
            <a:br>
              <a:rPr lang="ru-RU" dirty="0"/>
            </a:br>
            <a:endParaRPr lang="ru-RU" dirty="0"/>
          </a:p>
        </p:txBody>
      </p:sp>
      <p:sp>
        <p:nvSpPr>
          <p:cNvPr id="3" name="Подзаголовок 2"/>
          <p:cNvSpPr>
            <a:spLocks noGrp="1"/>
          </p:cNvSpPr>
          <p:nvPr>
            <p:ph type="subTitle" idx="1"/>
          </p:nvPr>
        </p:nvSpPr>
        <p:spPr>
          <a:xfrm>
            <a:off x="4643438" y="4071942"/>
            <a:ext cx="4328485" cy="633541"/>
          </a:xfrm>
        </p:spPr>
        <p:txBody>
          <a:bodyPr/>
          <a:lstStyle/>
          <a:p>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643042" y="-3857676"/>
            <a:ext cx="7143800" cy="4572032"/>
          </a:xfrm>
        </p:spPr>
        <p:txBody>
          <a:bodyPr>
            <a:normAutofit/>
          </a:bodyPr>
          <a:lstStyle/>
          <a:p>
            <a:pPr algn="l"/>
            <a:r>
              <a:rPr lang="ru-RU" sz="3600" b="1" dirty="0" smtClean="0">
                <a:solidFill>
                  <a:srgbClr val="0070C0"/>
                </a:solidFill>
                <a:latin typeface="Times New Roman" pitchFamily="18" charset="0"/>
                <a:cs typeface="Times New Roman" pitchFamily="18" charset="0"/>
              </a:rPr>
              <a:t>          Русский язык</a:t>
            </a:r>
            <a:r>
              <a:rPr lang="ru-RU" sz="3200" b="1" dirty="0" smtClean="0">
                <a:latin typeface="Times New Roman" pitchFamily="18" charset="0"/>
                <a:cs typeface="Times New Roman" pitchFamily="18" charset="0"/>
              </a:rPr>
              <a:t>	</a:t>
            </a:r>
            <a:endParaRPr lang="ru-RU" sz="3200" b="1" dirty="0">
              <a:latin typeface="Times New Roman" pitchFamily="18" charset="0"/>
              <a:cs typeface="Times New Roman" pitchFamily="18" charset="0"/>
            </a:endParaRPr>
          </a:p>
        </p:txBody>
      </p:sp>
      <p:sp>
        <p:nvSpPr>
          <p:cNvPr id="5" name="Подзаголовок 4"/>
          <p:cNvSpPr>
            <a:spLocks noGrp="1"/>
          </p:cNvSpPr>
          <p:nvPr>
            <p:ph type="subTitle" idx="1"/>
          </p:nvPr>
        </p:nvSpPr>
        <p:spPr>
          <a:xfrm>
            <a:off x="357158" y="714356"/>
            <a:ext cx="7858180" cy="2609856"/>
          </a:xfrm>
        </p:spPr>
        <p:txBody>
          <a:bodyPr>
            <a:noAutofit/>
          </a:bodyPr>
          <a:lstStyle/>
          <a:p>
            <a:pPr algn="l"/>
            <a:r>
              <a:rPr lang="ru-RU" sz="2800" dirty="0" smtClean="0">
                <a:latin typeface="Times New Roman" pitchFamily="18" charset="0"/>
                <a:cs typeface="Times New Roman" pitchFamily="18" charset="0"/>
              </a:rPr>
              <a:t>Всего учащихся – </a:t>
            </a:r>
            <a:r>
              <a:rPr lang="ru-RU" sz="2800" b="1" dirty="0" smtClean="0">
                <a:latin typeface="Times New Roman" pitchFamily="18" charset="0"/>
                <a:cs typeface="Times New Roman" pitchFamily="18" charset="0"/>
              </a:rPr>
              <a:t>914</a:t>
            </a:r>
          </a:p>
          <a:p>
            <a:pPr algn="l"/>
            <a:r>
              <a:rPr lang="ru-RU" sz="2800" dirty="0" smtClean="0">
                <a:latin typeface="Times New Roman" pitchFamily="18" charset="0"/>
                <a:cs typeface="Times New Roman" pitchFamily="18" charset="0"/>
              </a:rPr>
              <a:t> Приняли участие – </a:t>
            </a:r>
            <a:r>
              <a:rPr lang="ru-RU" sz="2800" b="1" dirty="0" smtClean="0">
                <a:latin typeface="Times New Roman" pitchFamily="18" charset="0"/>
                <a:cs typeface="Times New Roman" pitchFamily="18" charset="0"/>
              </a:rPr>
              <a:t>810</a:t>
            </a:r>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(88,8%)</a:t>
            </a:r>
          </a:p>
          <a:p>
            <a:pPr algn="l"/>
            <a:r>
              <a:rPr lang="ru-RU" sz="2800" b="1" dirty="0" smtClean="0">
                <a:latin typeface="Times New Roman" pitchFamily="18" charset="0"/>
                <a:cs typeface="Times New Roman" pitchFamily="18" charset="0"/>
              </a:rPr>
              <a:t>«5»</a:t>
            </a:r>
            <a:r>
              <a:rPr lang="ru-RU" sz="2800" dirty="0" smtClean="0">
                <a:latin typeface="Times New Roman" pitchFamily="18" charset="0"/>
                <a:cs typeface="Times New Roman" pitchFamily="18" charset="0"/>
              </a:rPr>
              <a:t> - 187 </a:t>
            </a:r>
            <a:r>
              <a:rPr lang="ru-RU" sz="2800" b="1" dirty="0" smtClean="0">
                <a:latin typeface="Times New Roman" pitchFamily="18" charset="0"/>
                <a:cs typeface="Times New Roman" pitchFamily="18" charset="0"/>
              </a:rPr>
              <a:t>( 23,1%)</a:t>
            </a:r>
          </a:p>
          <a:p>
            <a:pPr algn="l"/>
            <a:r>
              <a:rPr lang="ru-RU" sz="2800" b="1" dirty="0" smtClean="0">
                <a:latin typeface="Times New Roman" pitchFamily="18" charset="0"/>
                <a:cs typeface="Times New Roman" pitchFamily="18" charset="0"/>
              </a:rPr>
              <a:t>«4» </a:t>
            </a:r>
            <a:r>
              <a:rPr lang="ru-RU" sz="2800" dirty="0" smtClean="0">
                <a:latin typeface="Times New Roman" pitchFamily="18" charset="0"/>
                <a:cs typeface="Times New Roman" pitchFamily="18" charset="0"/>
              </a:rPr>
              <a:t>- 391</a:t>
            </a:r>
            <a:r>
              <a:rPr lang="ru-RU" sz="2800" b="1" dirty="0" smtClean="0">
                <a:latin typeface="Times New Roman" pitchFamily="18" charset="0"/>
                <a:cs typeface="Times New Roman" pitchFamily="18" charset="0"/>
              </a:rPr>
              <a:t> (48,3%)</a:t>
            </a:r>
          </a:p>
          <a:p>
            <a:pPr algn="l"/>
            <a:r>
              <a:rPr lang="ru-RU" sz="2800" b="1" dirty="0" smtClean="0">
                <a:latin typeface="Times New Roman" pitchFamily="18" charset="0"/>
                <a:cs typeface="Times New Roman" pitchFamily="18" charset="0"/>
              </a:rPr>
              <a:t>«3» </a:t>
            </a:r>
            <a:r>
              <a:rPr lang="ru-RU" sz="2800" dirty="0" smtClean="0">
                <a:latin typeface="Times New Roman" pitchFamily="18" charset="0"/>
                <a:cs typeface="Times New Roman" pitchFamily="18" charset="0"/>
              </a:rPr>
              <a:t>- 205</a:t>
            </a:r>
            <a:r>
              <a:rPr lang="ru-RU" sz="2800" b="1" dirty="0" smtClean="0">
                <a:latin typeface="Times New Roman" pitchFamily="18" charset="0"/>
                <a:cs typeface="Times New Roman" pitchFamily="18" charset="0"/>
              </a:rPr>
              <a:t> (25,3%)</a:t>
            </a:r>
          </a:p>
          <a:p>
            <a:pPr algn="l"/>
            <a:r>
              <a:rPr lang="ru-RU" sz="2800" b="1" dirty="0" smtClean="0">
                <a:latin typeface="Times New Roman" pitchFamily="18" charset="0"/>
                <a:cs typeface="Times New Roman" pitchFamily="18" charset="0"/>
              </a:rPr>
              <a:t>«2» </a:t>
            </a:r>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 27 (3,3%)</a:t>
            </a:r>
          </a:p>
          <a:p>
            <a:pPr algn="l"/>
            <a:r>
              <a:rPr lang="ru-RU" sz="2800" dirty="0" smtClean="0">
                <a:latin typeface="Times New Roman" pitchFamily="18" charset="0"/>
                <a:cs typeface="Times New Roman" pitchFamily="18" charset="0"/>
              </a:rPr>
              <a:t>Успеваемость –   </a:t>
            </a:r>
            <a:r>
              <a:rPr lang="ru-RU" sz="2800" b="1" dirty="0" smtClean="0">
                <a:latin typeface="Times New Roman" pitchFamily="18" charset="0"/>
                <a:cs typeface="Times New Roman" pitchFamily="18" charset="0"/>
              </a:rPr>
              <a:t>96,7%                </a:t>
            </a:r>
            <a:endParaRPr lang="ru-RU" sz="2800" dirty="0" smtClean="0">
              <a:latin typeface="Times New Roman" pitchFamily="18" charset="0"/>
              <a:cs typeface="Times New Roman" pitchFamily="18" charset="0"/>
            </a:endParaRPr>
          </a:p>
          <a:p>
            <a:pPr algn="l"/>
            <a:r>
              <a:rPr lang="ru-RU" sz="2800" dirty="0" smtClean="0">
                <a:latin typeface="Times New Roman" pitchFamily="18" charset="0"/>
                <a:cs typeface="Times New Roman" pitchFamily="18" charset="0"/>
              </a:rPr>
              <a:t>Качество знаний –  </a:t>
            </a:r>
            <a:r>
              <a:rPr lang="ru-RU" sz="2800" b="1" dirty="0" smtClean="0">
                <a:latin typeface="Times New Roman" pitchFamily="18" charset="0"/>
                <a:cs typeface="Times New Roman" pitchFamily="18" charset="0"/>
              </a:rPr>
              <a:t>71,4%            </a:t>
            </a:r>
          </a:p>
          <a:p>
            <a:pPr algn="l"/>
            <a:r>
              <a:rPr lang="ru-RU" sz="2800" dirty="0" smtClean="0">
                <a:latin typeface="Times New Roman" pitchFamily="18" charset="0"/>
                <a:cs typeface="Times New Roman" pitchFamily="18" charset="0"/>
              </a:rPr>
              <a:t>Средняя оценка –    </a:t>
            </a:r>
            <a:r>
              <a:rPr lang="ru-RU" sz="2800" b="1" dirty="0" smtClean="0">
                <a:latin typeface="Times New Roman" pitchFamily="18" charset="0"/>
                <a:cs typeface="Times New Roman" pitchFamily="18" charset="0"/>
              </a:rPr>
              <a:t> 3,9            </a:t>
            </a:r>
            <a:endParaRPr lang="ru-RU"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 xmlns:p14="http://schemas.microsoft.com/office/powerpoint/2010/main" val="1952062478"/>
              </p:ext>
            </p:extLst>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Заголовок 1"/>
          <p:cNvSpPr>
            <a:spLocks noGrp="1"/>
          </p:cNvSpPr>
          <p:nvPr>
            <p:ph type="title"/>
          </p:nvPr>
        </p:nvSpPr>
        <p:spPr>
          <a:xfrm>
            <a:off x="285720" y="-142900"/>
            <a:ext cx="8712526" cy="1143000"/>
          </a:xfrm>
        </p:spPr>
        <p:txBody>
          <a:bodyPr>
            <a:normAutofit/>
          </a:bodyPr>
          <a:lstStyle/>
          <a:p>
            <a:r>
              <a:rPr lang="ru-RU" sz="3200" b="1" dirty="0" smtClean="0">
                <a:solidFill>
                  <a:srgbClr val="0070C0"/>
                </a:solidFill>
                <a:latin typeface="Times New Roman" pitchFamily="18" charset="0"/>
                <a:cs typeface="Times New Roman" pitchFamily="18" charset="0"/>
              </a:rPr>
              <a:t>     </a:t>
            </a:r>
            <a:r>
              <a:rPr lang="ru-RU" sz="3600" b="1" dirty="0" smtClean="0">
                <a:solidFill>
                  <a:srgbClr val="0070C0"/>
                </a:solidFill>
                <a:latin typeface="Times New Roman" pitchFamily="18" charset="0"/>
                <a:cs typeface="Times New Roman" pitchFamily="18" charset="0"/>
              </a:rPr>
              <a:t>Успеваемость по городским школам</a:t>
            </a:r>
            <a:endParaRPr lang="ru-RU" sz="3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 xmlns:p14="http://schemas.microsoft.com/office/powerpoint/2010/main" val="2820395341"/>
              </p:ext>
            </p:extLst>
          </p:nvPr>
        </p:nvGraphicFramePr>
        <p:xfrm>
          <a:off x="214282" y="928670"/>
          <a:ext cx="9110246" cy="5319730"/>
        </p:xfrm>
        <a:graphic>
          <a:graphicData uri="http://schemas.openxmlformats.org/drawingml/2006/chart">
            <c:chart xmlns:c="http://schemas.openxmlformats.org/drawingml/2006/chart" xmlns:r="http://schemas.openxmlformats.org/officeDocument/2006/relationships" r:id="rId2"/>
          </a:graphicData>
        </a:graphic>
      </p:graphicFrame>
      <p:sp>
        <p:nvSpPr>
          <p:cNvPr id="3" name="Заголовок 2"/>
          <p:cNvSpPr>
            <a:spLocks noGrp="1"/>
          </p:cNvSpPr>
          <p:nvPr>
            <p:ph type="title"/>
          </p:nvPr>
        </p:nvSpPr>
        <p:spPr>
          <a:xfrm>
            <a:off x="1428728" y="-142900"/>
            <a:ext cx="7504960" cy="1214446"/>
          </a:xfrm>
        </p:spPr>
        <p:txBody>
          <a:bodyPr>
            <a:normAutofit/>
          </a:bodyPr>
          <a:lstStyle/>
          <a:p>
            <a:r>
              <a:rPr lang="ru-RU" sz="3600" b="1" dirty="0" smtClean="0">
                <a:solidFill>
                  <a:srgbClr val="0070C0"/>
                </a:solidFill>
                <a:latin typeface="Times New Roman" pitchFamily="18" charset="0"/>
                <a:cs typeface="Times New Roman" pitchFamily="18" charset="0"/>
              </a:rPr>
              <a:t>Успеваемость по сельским школам</a:t>
            </a:r>
            <a:endParaRPr lang="ru-RU" sz="3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Прямая соединительная линия 6"/>
          <p:cNvCxnSpPr/>
          <p:nvPr/>
        </p:nvCxnSpPr>
        <p:spPr>
          <a:xfrm flipV="1">
            <a:off x="1142976" y="2216142"/>
            <a:ext cx="7858180" cy="6985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rot="16200000" flipV="1">
            <a:off x="7571553" y="2142273"/>
            <a:ext cx="73124" cy="7143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4" name="Содержимое 3"/>
          <p:cNvGraphicFramePr>
            <a:graphicFrameLocks noGrp="1"/>
          </p:cNvGraphicFramePr>
          <p:nvPr>
            <p:ph idx="1"/>
            <p:extLst>
              <p:ext uri="{D42A27DB-BD31-4B8C-83A1-F6EECF244321}">
                <p14:modId xmlns="" xmlns:p14="http://schemas.microsoft.com/office/powerpoint/2010/main" val="4114733394"/>
              </p:ext>
            </p:extLst>
          </p:nvPr>
        </p:nvGraphicFramePr>
        <p:xfrm>
          <a:off x="285720" y="1428736"/>
          <a:ext cx="8715436" cy="4014782"/>
        </p:xfrm>
        <a:graphic>
          <a:graphicData uri="http://schemas.openxmlformats.org/drawingml/2006/chart">
            <c:chart xmlns:c="http://schemas.openxmlformats.org/drawingml/2006/chart" xmlns:r="http://schemas.openxmlformats.org/officeDocument/2006/relationships" r:id="rId2"/>
          </a:graphicData>
        </a:graphic>
      </p:graphicFrame>
      <p:sp>
        <p:nvSpPr>
          <p:cNvPr id="2" name="Заголовок 1"/>
          <p:cNvSpPr>
            <a:spLocks noGrp="1"/>
          </p:cNvSpPr>
          <p:nvPr>
            <p:ph type="title"/>
          </p:nvPr>
        </p:nvSpPr>
        <p:spPr>
          <a:xfrm>
            <a:off x="428596" y="-214338"/>
            <a:ext cx="8715404" cy="1143008"/>
          </a:xfrm>
        </p:spPr>
        <p:txBody>
          <a:bodyPr>
            <a:normAutofit/>
          </a:bodyPr>
          <a:lstStyle/>
          <a:p>
            <a:r>
              <a:rPr lang="ru-RU" sz="3600" b="1" dirty="0" smtClean="0">
                <a:solidFill>
                  <a:srgbClr val="0070C0"/>
                </a:solidFill>
                <a:latin typeface="Times New Roman" pitchFamily="18" charset="0"/>
                <a:cs typeface="Times New Roman" pitchFamily="18" charset="0"/>
              </a:rPr>
              <a:t>  Качество знаний по городским школам</a:t>
            </a:r>
            <a:endParaRPr lang="ru-RU" sz="3600" b="1" dirty="0">
              <a:solidFill>
                <a:srgbClr val="0070C0"/>
              </a:solidFill>
              <a:latin typeface="Times New Roman" pitchFamily="18" charset="0"/>
              <a:cs typeface="Times New Roman" pitchFamily="18" charset="0"/>
            </a:endParaRPr>
          </a:p>
        </p:txBody>
      </p:sp>
      <p:sp>
        <p:nvSpPr>
          <p:cNvPr id="13" name="TextBox 12"/>
          <p:cNvSpPr txBox="1"/>
          <p:nvPr/>
        </p:nvSpPr>
        <p:spPr>
          <a:xfrm>
            <a:off x="6572264" y="1214422"/>
            <a:ext cx="2465938" cy="400110"/>
          </a:xfrm>
          <a:prstGeom prst="rect">
            <a:avLst/>
          </a:prstGeom>
          <a:noFill/>
        </p:spPr>
        <p:txBody>
          <a:bodyPr wrap="square" rtlCol="0">
            <a:spAutoFit/>
          </a:bodyPr>
          <a:lstStyle/>
          <a:p>
            <a:r>
              <a:rPr lang="ru-RU" sz="2000" b="1" dirty="0" smtClean="0">
                <a:solidFill>
                  <a:srgbClr val="FF0000"/>
                </a:solidFill>
                <a:latin typeface="Times New Roman" pitchFamily="18" charset="0"/>
                <a:cs typeface="Times New Roman" pitchFamily="18" charset="0"/>
              </a:rPr>
              <a:t>ЛМР – 71,4%</a:t>
            </a:r>
            <a:endParaRPr lang="ru-RU" sz="20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 xmlns:p14="http://schemas.microsoft.com/office/powerpoint/2010/main" val="3668004981"/>
              </p:ext>
            </p:extLst>
          </p:nvPr>
        </p:nvGraphicFramePr>
        <p:xfrm>
          <a:off x="0" y="928670"/>
          <a:ext cx="9144000" cy="4872038"/>
        </p:xfrm>
        <a:graphic>
          <a:graphicData uri="http://schemas.openxmlformats.org/drawingml/2006/chart">
            <c:chart xmlns:c="http://schemas.openxmlformats.org/drawingml/2006/chart" xmlns:r="http://schemas.openxmlformats.org/officeDocument/2006/relationships" r:id="rId2"/>
          </a:graphicData>
        </a:graphic>
      </p:graphicFrame>
      <p:sp>
        <p:nvSpPr>
          <p:cNvPr id="3" name="Заголовок 2"/>
          <p:cNvSpPr>
            <a:spLocks noGrp="1"/>
          </p:cNvSpPr>
          <p:nvPr>
            <p:ph type="title"/>
          </p:nvPr>
        </p:nvSpPr>
        <p:spPr>
          <a:xfrm>
            <a:off x="357158" y="-780269"/>
            <a:ext cx="8643998" cy="1560538"/>
          </a:xfrm>
        </p:spPr>
        <p:txBody>
          <a:bodyPr>
            <a:normAutofit/>
          </a:bodyPr>
          <a:lstStyle/>
          <a:p>
            <a:r>
              <a:rPr lang="ru-RU" sz="3600" b="1" dirty="0" smtClean="0">
                <a:solidFill>
                  <a:srgbClr val="0070C0"/>
                </a:solidFill>
                <a:latin typeface="Times New Roman" pitchFamily="18" charset="0"/>
                <a:cs typeface="Times New Roman" pitchFamily="18" charset="0"/>
              </a:rPr>
              <a:t>Качество знаний по сельским школам</a:t>
            </a:r>
            <a:endParaRPr lang="ru-RU" sz="3600" b="1" dirty="0">
              <a:solidFill>
                <a:srgbClr val="0070C0"/>
              </a:solidFill>
              <a:latin typeface="Times New Roman" pitchFamily="18" charset="0"/>
              <a:cs typeface="Times New Roman" pitchFamily="18" charset="0"/>
            </a:endParaRPr>
          </a:p>
        </p:txBody>
      </p:sp>
      <p:cxnSp>
        <p:nvCxnSpPr>
          <p:cNvPr id="6" name="Прямая соединительная линия 5"/>
          <p:cNvCxnSpPr/>
          <p:nvPr/>
        </p:nvCxnSpPr>
        <p:spPr>
          <a:xfrm flipV="1">
            <a:off x="714348" y="2143116"/>
            <a:ext cx="8429652" cy="7143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85728"/>
            <a:ext cx="8786874" cy="4143404"/>
          </a:xfrm>
        </p:spPr>
        <p:txBody>
          <a:bodyPr>
            <a:normAutofit fontScale="25000" lnSpcReduction="20000"/>
          </a:bodyPr>
          <a:lstStyle/>
          <a:p>
            <a:pPr>
              <a:buNone/>
            </a:pPr>
            <a:r>
              <a:rPr lang="ru-RU" sz="8000" dirty="0" smtClean="0">
                <a:latin typeface="Times New Roman" pitchFamily="18" charset="0"/>
                <a:cs typeface="Times New Roman" pitchFamily="18" charset="0"/>
              </a:rPr>
              <a:t>   Прошло знойное лето. Наступила золотая осень. Загляни в лес. По опушкам растут грибы. Среди пожухлой травы краснеют подосиновики. По краю ельника можно найти скользкие грузди, душистые рыжики. Старые пни покрыты опёнками. Моховые болота усыпаны румяной клюквой. На поляне горят гроздья рябины. Дни стоят погожие. Небо высокое и прозрачное. На дне ручья видна каждая травинка. Умолкают птичьи голоса. В лесу тишина и покой.</a:t>
            </a:r>
          </a:p>
          <a:p>
            <a:pPr>
              <a:buNone/>
            </a:pPr>
            <a:r>
              <a:rPr lang="ru-RU" sz="8000" b="1" dirty="0" smtClean="0">
                <a:latin typeface="Times New Roman" pitchFamily="18" charset="0"/>
                <a:cs typeface="Times New Roman" pitchFamily="18" charset="0"/>
              </a:rPr>
              <a:t>   Слова для справок:</a:t>
            </a:r>
            <a:r>
              <a:rPr lang="ru-RU" sz="8000" dirty="0" smtClean="0">
                <a:latin typeface="Times New Roman" pitchFamily="18" charset="0"/>
                <a:cs typeface="Times New Roman" pitchFamily="18" charset="0"/>
              </a:rPr>
              <a:t> на поляне, усыпаны, покой.</a:t>
            </a:r>
          </a:p>
          <a:p>
            <a:pPr>
              <a:buNone/>
            </a:pPr>
            <a:r>
              <a:rPr lang="ru-RU" sz="8000" b="1" u="sng" dirty="0" smtClean="0">
                <a:latin typeface="Times New Roman" pitchFamily="18" charset="0"/>
                <a:cs typeface="Times New Roman" pitchFamily="18" charset="0"/>
              </a:rPr>
              <a:t>Грамматическое задание:</a:t>
            </a:r>
            <a:endParaRPr lang="ru-RU" sz="8000" dirty="0" smtClean="0">
              <a:latin typeface="Times New Roman" pitchFamily="18" charset="0"/>
              <a:cs typeface="Times New Roman" pitchFamily="18" charset="0"/>
            </a:endParaRPr>
          </a:p>
          <a:p>
            <a:pPr>
              <a:buNone/>
            </a:pPr>
            <a:r>
              <a:rPr lang="ru-RU" sz="8000" dirty="0" smtClean="0">
                <a:latin typeface="Times New Roman" pitchFamily="18" charset="0"/>
                <a:cs typeface="Times New Roman" pitchFamily="18" charset="0"/>
              </a:rPr>
              <a:t>1.О чем говорится в тексте?</a:t>
            </a:r>
          </a:p>
          <a:p>
            <a:pPr>
              <a:buNone/>
            </a:pPr>
            <a:r>
              <a:rPr lang="ru-RU" sz="8000" dirty="0" smtClean="0">
                <a:latin typeface="Times New Roman" pitchFamily="18" charset="0"/>
                <a:cs typeface="Times New Roman" pitchFamily="18" charset="0"/>
              </a:rPr>
              <a:t>А) об осенней природе;</a:t>
            </a:r>
          </a:p>
          <a:p>
            <a:pPr>
              <a:buNone/>
            </a:pPr>
            <a:r>
              <a:rPr lang="ru-RU" sz="8000" dirty="0" smtClean="0">
                <a:latin typeface="Times New Roman" pitchFamily="18" charset="0"/>
                <a:cs typeface="Times New Roman" pitchFamily="18" charset="0"/>
              </a:rPr>
              <a:t>Б) о пробуждении природы;</a:t>
            </a:r>
          </a:p>
          <a:p>
            <a:pPr>
              <a:buNone/>
            </a:pPr>
            <a:r>
              <a:rPr lang="ru-RU" sz="8000" dirty="0" smtClean="0">
                <a:latin typeface="Times New Roman" pitchFamily="18" charset="0"/>
                <a:cs typeface="Times New Roman" pitchFamily="18" charset="0"/>
              </a:rPr>
              <a:t>В) о грибах.</a:t>
            </a:r>
          </a:p>
          <a:p>
            <a:pPr>
              <a:buNone/>
            </a:pPr>
            <a:r>
              <a:rPr lang="ru-RU" sz="8000" dirty="0" smtClean="0">
                <a:latin typeface="Times New Roman" pitchFamily="18" charset="0"/>
                <a:cs typeface="Times New Roman" pitchFamily="18" charset="0"/>
              </a:rPr>
              <a:t>2.Определи тип данного текста</a:t>
            </a:r>
          </a:p>
          <a:p>
            <a:pPr>
              <a:buNone/>
            </a:pPr>
            <a:r>
              <a:rPr lang="ru-RU" sz="8000" dirty="0" smtClean="0">
                <a:latin typeface="Times New Roman" pitchFamily="18" charset="0"/>
                <a:cs typeface="Times New Roman" pitchFamily="18" charset="0"/>
              </a:rPr>
              <a:t>А) повествование</a:t>
            </a:r>
          </a:p>
          <a:p>
            <a:pPr>
              <a:buNone/>
            </a:pPr>
            <a:r>
              <a:rPr lang="ru-RU" sz="8000" dirty="0" smtClean="0">
                <a:latin typeface="Times New Roman" pitchFamily="18" charset="0"/>
                <a:cs typeface="Times New Roman" pitchFamily="18" charset="0"/>
              </a:rPr>
              <a:t>В) рассуждение</a:t>
            </a:r>
          </a:p>
          <a:p>
            <a:pPr>
              <a:buNone/>
            </a:pPr>
            <a:r>
              <a:rPr lang="ru-RU" sz="8000" dirty="0" smtClean="0">
                <a:latin typeface="Times New Roman" pitchFamily="18" charset="0"/>
                <a:cs typeface="Times New Roman" pitchFamily="18" charset="0"/>
              </a:rPr>
              <a:t>С) описание</a:t>
            </a:r>
          </a:p>
          <a:p>
            <a:pPr>
              <a:buNone/>
            </a:pPr>
            <a:r>
              <a:rPr lang="ru-RU" sz="8000" dirty="0" smtClean="0">
                <a:latin typeface="Times New Roman" pitchFamily="18" charset="0"/>
                <a:cs typeface="Times New Roman" pitchFamily="18" charset="0"/>
              </a:rPr>
              <a:t>3. Выпишите  слова, в которых букв меньше, чем звуков.</a:t>
            </a:r>
          </a:p>
          <a:p>
            <a:pPr>
              <a:buNone/>
            </a:pPr>
            <a:r>
              <a:rPr lang="ru-RU" sz="8000" dirty="0" smtClean="0">
                <a:latin typeface="Times New Roman" pitchFamily="18" charset="0"/>
                <a:cs typeface="Times New Roman" pitchFamily="18" charset="0"/>
              </a:rPr>
              <a:t>4. Каким близким по значению можно заменить в предложении слово «знойное»?</a:t>
            </a:r>
          </a:p>
          <a:p>
            <a:pPr>
              <a:buNone/>
            </a:pPr>
            <a:r>
              <a:rPr lang="ru-RU" sz="8000" dirty="0" smtClean="0">
                <a:latin typeface="Times New Roman" pitchFamily="18" charset="0"/>
                <a:cs typeface="Times New Roman" pitchFamily="18" charset="0"/>
              </a:rPr>
              <a:t> </a:t>
            </a:r>
          </a:p>
          <a:p>
            <a:pPr>
              <a:buNone/>
            </a:pPr>
            <a:r>
              <a:rPr lang="ru-RU" sz="8000" dirty="0" smtClean="0">
                <a:latin typeface="Times New Roman" pitchFamily="18" charset="0"/>
                <a:cs typeface="Times New Roman" pitchFamily="18" charset="0"/>
              </a:rPr>
              <a:t> </a:t>
            </a:r>
          </a:p>
          <a:p>
            <a:endParaRPr lang="ru-RU" dirty="0"/>
          </a:p>
        </p:txBody>
      </p:sp>
      <p:sp>
        <p:nvSpPr>
          <p:cNvPr id="2" name="Заголовок 1"/>
          <p:cNvSpPr>
            <a:spLocks noGrp="1"/>
          </p:cNvSpPr>
          <p:nvPr>
            <p:ph type="title"/>
          </p:nvPr>
        </p:nvSpPr>
        <p:spPr>
          <a:xfrm>
            <a:off x="142844" y="274638"/>
            <a:ext cx="8543956" cy="1143000"/>
          </a:xfrm>
        </p:spPr>
        <p:txBody>
          <a:bodyPr/>
          <a:lstStyle/>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0" y="857232"/>
          <a:ext cx="9144000" cy="6001390"/>
        </p:xfrm>
        <a:graphic>
          <a:graphicData uri="http://schemas.openxmlformats.org/drawingml/2006/table">
            <a:tbl>
              <a:tblPr>
                <a:tableStyleId>{35758FB7-9AC5-4552-8A53-C91805E547FA}</a:tableStyleId>
              </a:tblPr>
              <a:tblGrid>
                <a:gridCol w="6531429"/>
                <a:gridCol w="2612571"/>
              </a:tblGrid>
              <a:tr h="642942">
                <a:tc>
                  <a:txBody>
                    <a:bodyPr/>
                    <a:lstStyle/>
                    <a:p>
                      <a:pPr algn="ctr">
                        <a:lnSpc>
                          <a:spcPct val="115000"/>
                        </a:lnSpc>
                        <a:spcAft>
                          <a:spcPts val="0"/>
                        </a:spcAft>
                      </a:pPr>
                      <a:r>
                        <a:rPr lang="ru-RU" sz="2400" b="1" dirty="0">
                          <a:latin typeface="Times New Roman" pitchFamily="18" charset="0"/>
                          <a:cs typeface="Times New Roman" pitchFamily="18" charset="0"/>
                        </a:rPr>
                        <a:t>Допущенные ошибки</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 выполнивших </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r h="549792">
                <a:tc>
                  <a:txBody>
                    <a:bodyPr/>
                    <a:lstStyle/>
                    <a:p>
                      <a:pPr algn="just">
                        <a:lnSpc>
                          <a:spcPct val="115000"/>
                        </a:lnSpc>
                        <a:spcAft>
                          <a:spcPts val="0"/>
                        </a:spcAft>
                      </a:pPr>
                      <a:r>
                        <a:rPr lang="ru-RU" sz="2400" b="1" dirty="0">
                          <a:latin typeface="Times New Roman" pitchFamily="18" charset="0"/>
                          <a:cs typeface="Times New Roman" pitchFamily="18" charset="0"/>
                        </a:rPr>
                        <a:t>Заглавная буква в начале </a:t>
                      </a:r>
                      <a:r>
                        <a:rPr lang="ru-RU" sz="2400" b="1" dirty="0" smtClean="0">
                          <a:latin typeface="Times New Roman" pitchFamily="18" charset="0"/>
                          <a:cs typeface="Times New Roman" pitchFamily="18" charset="0"/>
                        </a:rPr>
                        <a:t>предложения</a:t>
                      </a: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92%</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r h="428628">
                <a:tc>
                  <a:txBody>
                    <a:bodyPr/>
                    <a:lstStyle/>
                    <a:p>
                      <a:pPr algn="just">
                        <a:lnSpc>
                          <a:spcPct val="115000"/>
                        </a:lnSpc>
                        <a:spcAft>
                          <a:spcPts val="0"/>
                        </a:spcAft>
                      </a:pPr>
                      <a:r>
                        <a:rPr lang="ru-RU" sz="2400" b="1" dirty="0" err="1">
                          <a:latin typeface="Times New Roman" pitchFamily="18" charset="0"/>
                          <a:cs typeface="Times New Roman" pitchFamily="18" charset="0"/>
                        </a:rPr>
                        <a:t>Жи-ши,ча-ща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чу-щу</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чк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чн</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86%</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r h="571504">
                <a:tc>
                  <a:txBody>
                    <a:bodyPr/>
                    <a:lstStyle/>
                    <a:p>
                      <a:pPr algn="l">
                        <a:lnSpc>
                          <a:spcPct val="115000"/>
                        </a:lnSpc>
                        <a:spcAft>
                          <a:spcPts val="0"/>
                        </a:spcAft>
                      </a:pPr>
                      <a:r>
                        <a:rPr lang="ru-RU" sz="2400" b="1" dirty="0">
                          <a:latin typeface="Times New Roman" pitchFamily="18" charset="0"/>
                          <a:cs typeface="Times New Roman" pitchFamily="18" charset="0"/>
                        </a:rPr>
                        <a:t>Безударная гласная в корне слова</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solidFill>
                            <a:schemeClr val="accent2"/>
                          </a:solidFill>
                          <a:latin typeface="Times New Roman" pitchFamily="18" charset="0"/>
                          <a:cs typeface="Times New Roman" pitchFamily="18" charset="0"/>
                        </a:rPr>
                        <a:t>69%</a:t>
                      </a:r>
                      <a:endParaRPr lang="ru-RU" sz="2400" b="1" dirty="0">
                        <a:solidFill>
                          <a:schemeClr val="accent2"/>
                        </a:solidFill>
                        <a:latin typeface="Times New Roman" pitchFamily="18" charset="0"/>
                        <a:ea typeface="Calibri"/>
                        <a:cs typeface="Times New Roman" pitchFamily="18" charset="0"/>
                      </a:endParaRPr>
                    </a:p>
                  </a:txBody>
                  <a:tcPr marL="68580" marR="68580" marT="0" marB="0">
                    <a:solidFill>
                      <a:srgbClr val="00B0F0"/>
                    </a:solidFill>
                  </a:tcPr>
                </a:tc>
              </a:tr>
              <a:tr h="571504">
                <a:tc>
                  <a:txBody>
                    <a:bodyPr/>
                    <a:lstStyle/>
                    <a:p>
                      <a:pPr algn="l">
                        <a:lnSpc>
                          <a:spcPct val="115000"/>
                        </a:lnSpc>
                        <a:spcAft>
                          <a:spcPts val="0"/>
                        </a:spcAft>
                      </a:pPr>
                      <a:r>
                        <a:rPr lang="ru-RU" sz="2400" b="1" dirty="0">
                          <a:latin typeface="Times New Roman" pitchFamily="18" charset="0"/>
                          <a:cs typeface="Times New Roman" pitchFamily="18" charset="0"/>
                        </a:rPr>
                        <a:t>Правописание парной согласной в корне слова</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82%</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r h="571504">
                <a:tc>
                  <a:txBody>
                    <a:bodyPr/>
                    <a:lstStyle/>
                    <a:p>
                      <a:pPr algn="l">
                        <a:lnSpc>
                          <a:spcPct val="115000"/>
                        </a:lnSpc>
                        <a:spcAft>
                          <a:spcPts val="0"/>
                        </a:spcAft>
                      </a:pPr>
                      <a:r>
                        <a:rPr lang="ru-RU" sz="2400" b="1">
                          <a:latin typeface="Times New Roman" pitchFamily="18" charset="0"/>
                          <a:cs typeface="Times New Roman" pitchFamily="18" charset="0"/>
                        </a:rPr>
                        <a:t>Правописание разделительного Ь</a:t>
                      </a:r>
                      <a:endParaRPr lang="ru-RU" sz="2400" b="1">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79%</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r h="500066">
                <a:tc>
                  <a:txBody>
                    <a:bodyPr/>
                    <a:lstStyle/>
                    <a:p>
                      <a:pPr algn="just">
                        <a:lnSpc>
                          <a:spcPct val="115000"/>
                        </a:lnSpc>
                        <a:spcAft>
                          <a:spcPts val="0"/>
                        </a:spcAft>
                      </a:pPr>
                      <a:r>
                        <a:rPr lang="ru-RU" sz="2400" b="1">
                          <a:latin typeface="Times New Roman" pitchFamily="18" charset="0"/>
                          <a:cs typeface="Times New Roman" pitchFamily="18" charset="0"/>
                        </a:rPr>
                        <a:t>Правописание предлогов и приставок</a:t>
                      </a:r>
                      <a:endParaRPr lang="ru-RU" sz="2400" b="1">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81%</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r h="571504">
                <a:tc>
                  <a:txBody>
                    <a:bodyPr/>
                    <a:lstStyle/>
                    <a:p>
                      <a:pPr algn="just">
                        <a:lnSpc>
                          <a:spcPct val="115000"/>
                        </a:lnSpc>
                        <a:spcAft>
                          <a:spcPts val="0"/>
                        </a:spcAft>
                      </a:pPr>
                      <a:r>
                        <a:rPr lang="ru-RU" sz="2400" b="1" dirty="0">
                          <a:latin typeface="Times New Roman" pitchFamily="18" charset="0"/>
                          <a:cs typeface="Times New Roman" pitchFamily="18" charset="0"/>
                        </a:rPr>
                        <a:t>Перенос слов</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5%</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r h="680662">
                <a:tc>
                  <a:txBody>
                    <a:bodyPr/>
                    <a:lstStyle/>
                    <a:p>
                      <a:pPr algn="l">
                        <a:lnSpc>
                          <a:spcPct val="115000"/>
                        </a:lnSpc>
                        <a:spcAft>
                          <a:spcPts val="0"/>
                        </a:spcAft>
                      </a:pPr>
                      <a:r>
                        <a:rPr lang="tt-RU" sz="2400" b="1" dirty="0">
                          <a:latin typeface="Times New Roman" pitchFamily="18" charset="0"/>
                          <a:cs typeface="Times New Roman" pitchFamily="18" charset="0"/>
                        </a:rPr>
                        <a:t>Пропуск, замена, иска</a:t>
                      </a:r>
                      <a:r>
                        <a:rPr lang="ru-RU" sz="2400" b="1" dirty="0">
                          <a:latin typeface="Times New Roman" pitchFamily="18" charset="0"/>
                          <a:cs typeface="Times New Roman" pitchFamily="18" charset="0"/>
                        </a:rPr>
                        <a:t>ж</a:t>
                      </a:r>
                      <a:r>
                        <a:rPr lang="tt-RU" sz="2400" b="1" dirty="0">
                          <a:latin typeface="Times New Roman" pitchFamily="18" charset="0"/>
                          <a:cs typeface="Times New Roman" pitchFamily="18" charset="0"/>
                        </a:rPr>
                        <a:t>ение</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71%</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r h="643540">
                <a:tc>
                  <a:txBody>
                    <a:bodyPr/>
                    <a:lstStyle/>
                    <a:p>
                      <a:pPr algn="l">
                        <a:lnSpc>
                          <a:spcPct val="115000"/>
                        </a:lnSpc>
                        <a:spcAft>
                          <a:spcPts val="0"/>
                        </a:spcAft>
                      </a:pPr>
                      <a:r>
                        <a:rPr lang="tt-RU" sz="2400" b="1" dirty="0">
                          <a:latin typeface="Times New Roman" pitchFamily="18" charset="0"/>
                          <a:cs typeface="Times New Roman" pitchFamily="18" charset="0"/>
                        </a:rPr>
                        <a:t>Знаки препинания в предложениях</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89%</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bl>
          </a:graphicData>
        </a:graphic>
      </p:graphicFrame>
      <p:sp>
        <p:nvSpPr>
          <p:cNvPr id="2" name="Заголовок 1"/>
          <p:cNvSpPr>
            <a:spLocks noGrp="1"/>
          </p:cNvSpPr>
          <p:nvPr>
            <p:ph type="title"/>
          </p:nvPr>
        </p:nvSpPr>
        <p:spPr>
          <a:xfrm>
            <a:off x="571472" y="0"/>
            <a:ext cx="8229600" cy="714356"/>
          </a:xfrm>
        </p:spPr>
        <p:txBody>
          <a:bodyPr>
            <a:normAutofit/>
          </a:bodyPr>
          <a:lstStyle/>
          <a:p>
            <a:r>
              <a:rPr lang="ru-RU" sz="3600" b="1" dirty="0" smtClean="0">
                <a:latin typeface="Times New Roman" pitchFamily="18" charset="0"/>
                <a:cs typeface="Times New Roman" pitchFamily="18" charset="0"/>
              </a:rPr>
              <a:t>     </a:t>
            </a:r>
            <a:r>
              <a:rPr lang="ru-RU" sz="3600" b="1" dirty="0" smtClean="0">
                <a:solidFill>
                  <a:srgbClr val="0070C0"/>
                </a:solidFill>
                <a:latin typeface="Times New Roman" pitchFamily="18" charset="0"/>
                <a:cs typeface="Times New Roman" pitchFamily="18" charset="0"/>
              </a:rPr>
              <a:t>Выполнение заданий(диктант)</a:t>
            </a:r>
            <a:endParaRPr lang="ru-RU" sz="3600" b="1" dirty="0">
              <a:solidFill>
                <a:srgbClr val="0070C0"/>
              </a:solidFill>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32" y="714356"/>
          <a:ext cx="9144064" cy="6066432"/>
        </p:xfrm>
        <a:graphic>
          <a:graphicData uri="http://schemas.openxmlformats.org/drawingml/2006/table">
            <a:tbl>
              <a:tblPr firstRow="1" firstCol="1" bandRow="1">
                <a:tableStyleId>{85BE263C-DBD7-4A20-BB59-AAB30ACAA65A}</a:tableStyleId>
              </a:tblPr>
              <a:tblGrid>
                <a:gridCol w="6786578"/>
                <a:gridCol w="2357486"/>
              </a:tblGrid>
              <a:tr h="830222">
                <a:tc>
                  <a:txBody>
                    <a:bodyPr/>
                    <a:lstStyle/>
                    <a:p>
                      <a:pPr algn="just">
                        <a:lnSpc>
                          <a:spcPct val="115000"/>
                        </a:lnSpc>
                        <a:spcAft>
                          <a:spcPts val="0"/>
                        </a:spcAft>
                      </a:pPr>
                      <a:r>
                        <a:rPr lang="ru-RU" sz="2000" b="1" dirty="0">
                          <a:solidFill>
                            <a:schemeClr val="tx1"/>
                          </a:solidFill>
                          <a:latin typeface="Times New Roman" pitchFamily="18" charset="0"/>
                          <a:cs typeface="Times New Roman" pitchFamily="18" charset="0"/>
                        </a:rPr>
                        <a:t>Допущенные ошибки</a:t>
                      </a:r>
                      <a:endParaRPr lang="ru-RU" sz="2000" b="1" dirty="0">
                        <a:solidFill>
                          <a:schemeClr val="tx1"/>
                        </a:solidFill>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15000"/>
                        </a:lnSpc>
                        <a:spcAft>
                          <a:spcPts val="0"/>
                        </a:spcAft>
                      </a:pPr>
                      <a:r>
                        <a:rPr lang="ru-RU" sz="2000" b="1" dirty="0" smtClean="0">
                          <a:solidFill>
                            <a:schemeClr val="tx1"/>
                          </a:solidFill>
                          <a:latin typeface="Times New Roman" pitchFamily="18" charset="0"/>
                          <a:cs typeface="Times New Roman" pitchFamily="18" charset="0"/>
                        </a:rPr>
                        <a:t>%</a:t>
                      </a:r>
                      <a:r>
                        <a:rPr lang="ru-RU" sz="2000" b="1" baseline="0" dirty="0" smtClean="0">
                          <a:solidFill>
                            <a:schemeClr val="tx1"/>
                          </a:solidFill>
                          <a:latin typeface="Times New Roman" pitchFamily="18" charset="0"/>
                          <a:cs typeface="Times New Roman" pitchFamily="18" charset="0"/>
                        </a:rPr>
                        <a:t> выполнивших </a:t>
                      </a:r>
                      <a:endParaRPr lang="ru-RU" sz="2000" b="1" dirty="0">
                        <a:solidFill>
                          <a:schemeClr val="tx1"/>
                        </a:solidFill>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1328355">
                <a:tc>
                  <a:txBody>
                    <a:bodyPr/>
                    <a:lstStyle/>
                    <a:p>
                      <a:pPr>
                        <a:lnSpc>
                          <a:spcPct val="115000"/>
                        </a:lnSpc>
                        <a:spcAft>
                          <a:spcPts val="0"/>
                        </a:spcAft>
                      </a:pPr>
                      <a:r>
                        <a:rPr lang="ru-RU" sz="2000" b="1" dirty="0">
                          <a:solidFill>
                            <a:schemeClr val="tx1"/>
                          </a:solidFill>
                          <a:latin typeface="Times New Roman" pitchFamily="18" charset="0"/>
                          <a:cs typeface="Times New Roman" pitchFamily="18" charset="0"/>
                        </a:rPr>
                        <a:t>Умение определять тему текста </a:t>
                      </a:r>
                      <a:endParaRPr lang="ru-RU" sz="2000" b="1" dirty="0" smtClean="0">
                        <a:solidFill>
                          <a:schemeClr val="tx1"/>
                        </a:solidFill>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2000" b="1" dirty="0" smtClean="0">
                          <a:latin typeface="Times New Roman" pitchFamily="18" charset="0"/>
                          <a:cs typeface="Times New Roman" pitchFamily="18" charset="0"/>
                        </a:rPr>
                        <a:t>(76%)</a:t>
                      </a:r>
                      <a:endParaRPr lang="ru-RU" sz="2000" b="1" dirty="0">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1162311">
                <a:tc>
                  <a:txBody>
                    <a:bodyPr/>
                    <a:lstStyle/>
                    <a:p>
                      <a:pPr>
                        <a:lnSpc>
                          <a:spcPct val="115000"/>
                        </a:lnSpc>
                        <a:spcAft>
                          <a:spcPts val="0"/>
                        </a:spcAft>
                      </a:pPr>
                      <a:r>
                        <a:rPr lang="ru-RU" sz="2000" b="1" dirty="0">
                          <a:solidFill>
                            <a:schemeClr val="tx1"/>
                          </a:solidFill>
                          <a:latin typeface="Times New Roman" pitchFamily="18" charset="0"/>
                          <a:cs typeface="Times New Roman" pitchFamily="18" charset="0"/>
                        </a:rPr>
                        <a:t>Умение определять тип текста</a:t>
                      </a:r>
                      <a:endParaRPr lang="ru-RU" sz="2000" b="1" dirty="0">
                        <a:solidFill>
                          <a:schemeClr val="tx1"/>
                        </a:solidFill>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2000" b="1" dirty="0" smtClean="0">
                          <a:latin typeface="Times New Roman" pitchFamily="18" charset="0"/>
                          <a:cs typeface="Times New Roman" pitchFamily="18" charset="0"/>
                        </a:rPr>
                        <a:t>(73 %)</a:t>
                      </a:r>
                      <a:endParaRPr lang="ru-RU" sz="2000" b="1" dirty="0">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1251144">
                <a:tc>
                  <a:txBody>
                    <a:bodyPr/>
                    <a:lstStyle/>
                    <a:p>
                      <a:pPr>
                        <a:lnSpc>
                          <a:spcPct val="115000"/>
                        </a:lnSpc>
                        <a:spcAft>
                          <a:spcPts val="0"/>
                        </a:spcAft>
                      </a:pPr>
                      <a:r>
                        <a:rPr lang="ru-RU" sz="2000" b="1" dirty="0">
                          <a:solidFill>
                            <a:schemeClr val="tx1"/>
                          </a:solidFill>
                          <a:latin typeface="Times New Roman" pitchFamily="18" charset="0"/>
                          <a:cs typeface="Times New Roman" pitchFamily="18" charset="0"/>
                        </a:rPr>
                        <a:t>Умение подбирать синонимы</a:t>
                      </a:r>
                      <a:endParaRPr lang="ru-RU" sz="2000" b="1" dirty="0">
                        <a:solidFill>
                          <a:schemeClr val="tx1"/>
                        </a:solidFill>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2000" b="1" dirty="0" smtClean="0">
                          <a:latin typeface="Times New Roman" pitchFamily="18" charset="0"/>
                          <a:cs typeface="Times New Roman" pitchFamily="18" charset="0"/>
                        </a:rPr>
                        <a:t>(71%)</a:t>
                      </a:r>
                      <a:endParaRPr lang="ru-RU" sz="2000" b="1" dirty="0">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1494400">
                <a:tc>
                  <a:txBody>
                    <a:bodyPr/>
                    <a:lstStyle/>
                    <a:p>
                      <a:pPr>
                        <a:lnSpc>
                          <a:spcPct val="115000"/>
                        </a:lnSpc>
                        <a:spcAft>
                          <a:spcPts val="0"/>
                        </a:spcAft>
                      </a:pPr>
                      <a:r>
                        <a:rPr lang="ru-RU" sz="2000" b="1" dirty="0">
                          <a:solidFill>
                            <a:schemeClr val="tx1"/>
                          </a:solidFill>
                          <a:latin typeface="Times New Roman" pitchFamily="18" charset="0"/>
                          <a:cs typeface="Times New Roman" pitchFamily="18" charset="0"/>
                        </a:rPr>
                        <a:t>Умение находить в тексте слова, в которых букв меньше, чем звуков</a:t>
                      </a:r>
                      <a:endParaRPr lang="ru-RU" sz="2000" b="1" dirty="0">
                        <a:solidFill>
                          <a:schemeClr val="tx1"/>
                        </a:solidFill>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2000" b="1" dirty="0" smtClean="0">
                          <a:solidFill>
                            <a:schemeClr val="accent2"/>
                          </a:solidFill>
                          <a:latin typeface="Times New Roman" pitchFamily="18" charset="0"/>
                          <a:cs typeface="Times New Roman" pitchFamily="18" charset="0"/>
                        </a:rPr>
                        <a:t>(56 %)</a:t>
                      </a:r>
                      <a:endParaRPr lang="ru-RU" sz="2000" b="1" dirty="0">
                        <a:solidFill>
                          <a:schemeClr val="accent2"/>
                        </a:solidFill>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bl>
          </a:graphicData>
        </a:graphic>
      </p:graphicFrame>
      <p:sp>
        <p:nvSpPr>
          <p:cNvPr id="2" name="Заголовок 1"/>
          <p:cNvSpPr>
            <a:spLocks noGrp="1"/>
          </p:cNvSpPr>
          <p:nvPr>
            <p:ph type="title"/>
          </p:nvPr>
        </p:nvSpPr>
        <p:spPr>
          <a:xfrm>
            <a:off x="2000232" y="0"/>
            <a:ext cx="6000792" cy="642918"/>
          </a:xfrm>
        </p:spPr>
        <p:txBody>
          <a:bodyPr>
            <a:normAutofit/>
          </a:bodyPr>
          <a:lstStyle/>
          <a:p>
            <a:r>
              <a:rPr lang="ru-RU" sz="3600" b="1" dirty="0" smtClean="0">
                <a:solidFill>
                  <a:srgbClr val="0070C0"/>
                </a:solidFill>
                <a:latin typeface="Times New Roman" pitchFamily="18" charset="0"/>
                <a:cs typeface="Times New Roman" pitchFamily="18" charset="0"/>
              </a:rPr>
              <a:t>Выполнение заданий(</a:t>
            </a:r>
            <a:r>
              <a:rPr lang="ru-RU" sz="3600" b="1" dirty="0" err="1" smtClean="0">
                <a:solidFill>
                  <a:srgbClr val="0070C0"/>
                </a:solidFill>
                <a:latin typeface="Times New Roman" pitchFamily="18" charset="0"/>
                <a:cs typeface="Times New Roman" pitchFamily="18" charset="0"/>
              </a:rPr>
              <a:t>гр.з</a:t>
            </a:r>
            <a:r>
              <a:rPr lang="ru-RU" sz="3600" b="1" dirty="0" smtClean="0">
                <a:solidFill>
                  <a:srgbClr val="0070C0"/>
                </a:solidFill>
                <a:latin typeface="Times New Roman" pitchFamily="18" charset="0"/>
                <a:cs typeface="Times New Roman" pitchFamily="18" charset="0"/>
              </a:rPr>
              <a:t>)</a:t>
            </a:r>
            <a:endParaRPr lang="ru-RU" sz="3600" b="1" dirty="0">
              <a:solidFill>
                <a:srgbClr val="0070C0"/>
              </a:solidFill>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571480"/>
            <a:ext cx="8926808" cy="5443542"/>
          </a:xfrm>
        </p:spPr>
        <p:txBody>
          <a:bodyPr>
            <a:normAutofit/>
          </a:bodyPr>
          <a:lstStyle/>
          <a:p>
            <a:pPr marL="596646" lvl="0" indent="-514350" algn="just">
              <a:buNone/>
            </a:pPr>
            <a:r>
              <a:rPr lang="ru-RU" sz="2400" dirty="0" smtClean="0">
                <a:latin typeface="Times New Roman" pitchFamily="18" charset="0"/>
                <a:cs typeface="Times New Roman" pitchFamily="18" charset="0"/>
              </a:rPr>
              <a:t>      Результаты  входных проверочных работ по русскому языку в 4  классах считать удовлетворительными, показатели успеваемости недостаточными.</a:t>
            </a:r>
          </a:p>
          <a:p>
            <a:pPr marL="596646" lvl="0" indent="-514350" algn="just">
              <a:buNone/>
            </a:pPr>
            <a:endParaRPr lang="ru-RU" sz="2400" dirty="0" smtClean="0">
              <a:latin typeface="Times New Roman" pitchFamily="18" charset="0"/>
              <a:cs typeface="Times New Roman" pitchFamily="18" charset="0"/>
            </a:endParaRPr>
          </a:p>
          <a:p>
            <a:pPr marL="596646" lvl="0" indent="-514350" algn="just">
              <a:buNone/>
            </a:pPr>
            <a:endParaRPr lang="ru-RU" sz="2400"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142844" y="-214338"/>
            <a:ext cx="8783964" cy="1143000"/>
          </a:xfrm>
        </p:spPr>
        <p:txBody>
          <a:bodyPr>
            <a:normAutofit/>
          </a:bodyPr>
          <a:lstStyle/>
          <a:p>
            <a:r>
              <a:rPr lang="ru-RU" sz="3600" b="1" dirty="0" smtClean="0">
                <a:solidFill>
                  <a:srgbClr val="C00000"/>
                </a:solidFill>
                <a:latin typeface="Times New Roman" pitchFamily="18" charset="0"/>
                <a:cs typeface="Times New Roman" pitchFamily="18" charset="0"/>
              </a:rPr>
              <a:t>   </a:t>
            </a:r>
            <a:r>
              <a:rPr lang="ru-RU" sz="3600" b="1" dirty="0" smtClean="0">
                <a:solidFill>
                  <a:srgbClr val="0070C0"/>
                </a:solidFill>
                <a:latin typeface="Times New Roman" pitchFamily="18" charset="0"/>
                <a:cs typeface="Times New Roman" pitchFamily="18" charset="0"/>
              </a:rPr>
              <a:t>Выводы:</a:t>
            </a:r>
            <a:endParaRPr lang="ru-RU" sz="3600" dirty="0">
              <a:solidFill>
                <a:srgbClr val="0070C0"/>
              </a:solidFill>
              <a:latin typeface="Times New Roman" pitchFamily="18" charset="0"/>
              <a:cs typeface="Times New Roman" pitchFamily="18" charset="0"/>
            </a:endParaRPr>
          </a:p>
        </p:txBody>
      </p:sp>
      <p:sp>
        <p:nvSpPr>
          <p:cNvPr id="4" name="Прямоугольник 3"/>
          <p:cNvSpPr/>
          <p:nvPr/>
        </p:nvSpPr>
        <p:spPr>
          <a:xfrm>
            <a:off x="571472" y="1785926"/>
            <a:ext cx="8286808" cy="4154984"/>
          </a:xfrm>
          <a:prstGeom prst="rect">
            <a:avLst/>
          </a:prstGeom>
        </p:spPr>
        <p:txBody>
          <a:bodyPr wrap="square">
            <a:spAutoFit/>
          </a:bodyPr>
          <a:lstStyle/>
          <a:p>
            <a:pPr>
              <a:buNone/>
            </a:pPr>
            <a:r>
              <a:rPr lang="ru-RU" sz="2400" b="1" i="1" dirty="0" smtClean="0">
                <a:solidFill>
                  <a:srgbClr val="0070C0"/>
                </a:solidFill>
                <a:latin typeface="Times New Roman" pitchFamily="18" charset="0"/>
                <a:cs typeface="Times New Roman" pitchFamily="18" charset="0"/>
              </a:rPr>
              <a:t>Рекомендации руководителям: </a:t>
            </a:r>
          </a:p>
          <a:p>
            <a:pPr>
              <a:buNone/>
            </a:pPr>
            <a:r>
              <a:rPr lang="ru-RU" sz="2400" dirty="0" smtClean="0">
                <a:latin typeface="Times New Roman" pitchFamily="18" charset="0"/>
                <a:cs typeface="Times New Roman" pitchFamily="18" charset="0"/>
              </a:rPr>
              <a:t> -  на заседаниях ШМО проанализировать результаты проверочных работ по русскому языку и  запланировать систему мер, направленных на улучшение и стабилизацию результатов учащихся в течение года;</a:t>
            </a:r>
          </a:p>
          <a:p>
            <a:pPr>
              <a:buNone/>
            </a:pPr>
            <a:r>
              <a:rPr lang="ru-RU" sz="2400" dirty="0" smtClean="0">
                <a:latin typeface="Times New Roman" pitchFamily="18" charset="0"/>
                <a:cs typeface="Times New Roman" pitchFamily="18" charset="0"/>
              </a:rPr>
              <a:t>  - организовать работу учителей по устранению выявленных пробелов в знаниях учащихся </a:t>
            </a:r>
            <a:r>
              <a:rPr lang="ru-RU" sz="2400" b="1" dirty="0" smtClean="0">
                <a:latin typeface="Times New Roman" pitchFamily="18" charset="0"/>
                <a:cs typeface="Times New Roman" pitchFamily="18" charset="0"/>
              </a:rPr>
              <a:t>(срок: систематически)</a:t>
            </a:r>
          </a:p>
          <a:p>
            <a:pPr>
              <a:buNone/>
            </a:pPr>
            <a:r>
              <a:rPr lang="ru-RU" sz="2400" b="1" i="1" dirty="0" smtClean="0">
                <a:solidFill>
                  <a:srgbClr val="0070C0"/>
                </a:solidFill>
                <a:latin typeface="Times New Roman" pitchFamily="18" charset="0"/>
                <a:cs typeface="Times New Roman" pitchFamily="18" charset="0"/>
              </a:rPr>
              <a:t>Рекомендации учителям: </a:t>
            </a:r>
          </a:p>
          <a:p>
            <a:pPr>
              <a:buFontTx/>
              <a:buChar char="-"/>
            </a:pPr>
            <a:r>
              <a:rPr lang="ru-RU" sz="2400" dirty="0" smtClean="0">
                <a:latin typeface="Times New Roman" pitchFamily="18" charset="0"/>
                <a:cs typeface="Times New Roman" pitchFamily="18" charset="0"/>
              </a:rPr>
              <a:t>с целью ликвидации пробелов в знаниях организовать работу с учащимися по индивидуальным планам</a:t>
            </a:r>
          </a:p>
          <a:p>
            <a:r>
              <a:rPr lang="ru-RU" sz="2400"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(срок: систематически)</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0"/>
            <a:ext cx="8426774" cy="3643314"/>
          </a:xfrm>
        </p:spPr>
        <p:txBody>
          <a:bodyPr>
            <a:normAutofit fontScale="25000" lnSpcReduction="20000"/>
          </a:bodyPr>
          <a:lstStyle/>
          <a:p>
            <a:pPr lvl="3">
              <a:buNone/>
            </a:pPr>
            <a:endParaRPr lang="ru-RU" sz="14400" b="1" dirty="0" smtClean="0">
              <a:solidFill>
                <a:srgbClr val="0070C0"/>
              </a:solidFill>
              <a:latin typeface="Times New Roman" pitchFamily="18" charset="0"/>
              <a:cs typeface="Times New Roman" pitchFamily="18" charset="0"/>
            </a:endParaRPr>
          </a:p>
          <a:p>
            <a:pPr lvl="3">
              <a:buNone/>
            </a:pPr>
            <a:r>
              <a:rPr lang="ru-RU" sz="14400" b="1" dirty="0" smtClean="0">
                <a:solidFill>
                  <a:srgbClr val="0070C0"/>
                </a:solidFill>
                <a:latin typeface="Times New Roman" pitchFamily="18" charset="0"/>
                <a:cs typeface="Times New Roman" pitchFamily="18" charset="0"/>
              </a:rPr>
              <a:t>Окружающий мир</a:t>
            </a:r>
            <a:r>
              <a:rPr lang="ru-RU" sz="14400" i="1" dirty="0" smtClean="0">
                <a:solidFill>
                  <a:srgbClr val="0070C0"/>
                </a:solidFill>
                <a:latin typeface="Times New Roman" pitchFamily="18" charset="0"/>
                <a:cs typeface="Times New Roman" pitchFamily="18" charset="0"/>
              </a:rPr>
              <a:t>   </a:t>
            </a:r>
          </a:p>
          <a:p>
            <a:pPr>
              <a:buNone/>
            </a:pPr>
            <a:endParaRPr lang="ru-RU" sz="12800" dirty="0" smtClean="0">
              <a:latin typeface="Times New Roman" pitchFamily="18" charset="0"/>
              <a:cs typeface="Times New Roman" pitchFamily="18" charset="0"/>
            </a:endParaRPr>
          </a:p>
          <a:p>
            <a:pPr>
              <a:buNone/>
            </a:pPr>
            <a:r>
              <a:rPr lang="ru-RU" sz="11200" dirty="0" smtClean="0">
                <a:latin typeface="Times New Roman" pitchFamily="18" charset="0"/>
                <a:cs typeface="Times New Roman" pitchFamily="18" charset="0"/>
              </a:rPr>
              <a:t>Всего учащихся </a:t>
            </a:r>
            <a:r>
              <a:rPr lang="ru-RU" sz="11200" b="1" dirty="0" smtClean="0">
                <a:latin typeface="Times New Roman" pitchFamily="18" charset="0"/>
                <a:cs typeface="Times New Roman" pitchFamily="18" charset="0"/>
              </a:rPr>
              <a:t>– 914</a:t>
            </a:r>
          </a:p>
          <a:p>
            <a:pPr>
              <a:buNone/>
            </a:pPr>
            <a:r>
              <a:rPr lang="ru-RU" sz="11200" dirty="0" smtClean="0">
                <a:latin typeface="Times New Roman" pitchFamily="18" charset="0"/>
                <a:cs typeface="Times New Roman" pitchFamily="18" charset="0"/>
              </a:rPr>
              <a:t>Приняли участие </a:t>
            </a:r>
            <a:r>
              <a:rPr lang="ru-RU" sz="11200" b="1" dirty="0" smtClean="0">
                <a:latin typeface="Times New Roman" pitchFamily="18" charset="0"/>
                <a:cs typeface="Times New Roman" pitchFamily="18" charset="0"/>
              </a:rPr>
              <a:t>– 815 (89</a:t>
            </a:r>
            <a:r>
              <a:rPr lang="ru-RU" sz="11200" dirty="0" smtClean="0">
                <a:latin typeface="Times New Roman" pitchFamily="18" charset="0"/>
                <a:cs typeface="Times New Roman" pitchFamily="18" charset="0"/>
              </a:rPr>
              <a:t>%)</a:t>
            </a:r>
          </a:p>
          <a:p>
            <a:pPr>
              <a:buNone/>
            </a:pPr>
            <a:r>
              <a:rPr lang="ru-RU" sz="11200" b="1" dirty="0" smtClean="0">
                <a:latin typeface="Times New Roman" pitchFamily="18" charset="0"/>
                <a:cs typeface="Times New Roman" pitchFamily="18" charset="0"/>
              </a:rPr>
              <a:t>«5» -  </a:t>
            </a:r>
            <a:r>
              <a:rPr lang="ru-RU" sz="11200" dirty="0" smtClean="0">
                <a:latin typeface="Times New Roman" pitchFamily="18" charset="0"/>
                <a:cs typeface="Times New Roman" pitchFamily="18" charset="0"/>
              </a:rPr>
              <a:t>213</a:t>
            </a:r>
            <a:r>
              <a:rPr lang="ru-RU" sz="11200" b="1" dirty="0" smtClean="0">
                <a:latin typeface="Times New Roman" pitchFamily="18" charset="0"/>
                <a:cs typeface="Times New Roman" pitchFamily="18" charset="0"/>
              </a:rPr>
              <a:t> (26%) </a:t>
            </a:r>
          </a:p>
          <a:p>
            <a:pPr>
              <a:buNone/>
            </a:pPr>
            <a:r>
              <a:rPr lang="ru-RU" sz="11200" b="1" dirty="0" smtClean="0">
                <a:latin typeface="Times New Roman" pitchFamily="18" charset="0"/>
                <a:cs typeface="Times New Roman" pitchFamily="18" charset="0"/>
              </a:rPr>
              <a:t>«4» -  </a:t>
            </a:r>
            <a:r>
              <a:rPr lang="ru-RU" sz="11200" dirty="0" smtClean="0">
                <a:latin typeface="Times New Roman" pitchFamily="18" charset="0"/>
                <a:cs typeface="Times New Roman" pitchFamily="18" charset="0"/>
              </a:rPr>
              <a:t>382</a:t>
            </a:r>
            <a:r>
              <a:rPr lang="ru-RU" sz="11200" b="1" dirty="0" smtClean="0">
                <a:latin typeface="Times New Roman" pitchFamily="18" charset="0"/>
                <a:cs typeface="Times New Roman" pitchFamily="18" charset="0"/>
              </a:rPr>
              <a:t>(46,9%)</a:t>
            </a:r>
            <a:endParaRPr lang="ru-RU" sz="11200" b="1" dirty="0" smtClean="0">
              <a:solidFill>
                <a:srgbClr val="FF0000"/>
              </a:solidFill>
              <a:latin typeface="Times New Roman" pitchFamily="18" charset="0"/>
              <a:cs typeface="Times New Roman" pitchFamily="18" charset="0"/>
            </a:endParaRPr>
          </a:p>
          <a:p>
            <a:pPr>
              <a:buNone/>
            </a:pPr>
            <a:r>
              <a:rPr lang="ru-RU" sz="11200" b="1" dirty="0" smtClean="0">
                <a:latin typeface="Times New Roman" pitchFamily="18" charset="0"/>
                <a:cs typeface="Times New Roman" pitchFamily="18" charset="0"/>
              </a:rPr>
              <a:t>«3» -   </a:t>
            </a:r>
            <a:r>
              <a:rPr lang="ru-RU" sz="11200" dirty="0" smtClean="0">
                <a:latin typeface="Times New Roman" pitchFamily="18" charset="0"/>
                <a:cs typeface="Times New Roman" pitchFamily="18" charset="0"/>
              </a:rPr>
              <a:t>211</a:t>
            </a:r>
            <a:r>
              <a:rPr lang="ru-RU" sz="11200" b="1" dirty="0" smtClean="0">
                <a:latin typeface="Times New Roman" pitchFamily="18" charset="0"/>
                <a:cs typeface="Times New Roman" pitchFamily="18" charset="0"/>
              </a:rPr>
              <a:t>(26%)               </a:t>
            </a:r>
            <a:endParaRPr lang="ru-RU" sz="11200" b="1" dirty="0" smtClean="0">
              <a:solidFill>
                <a:srgbClr val="FF0000"/>
              </a:solidFill>
              <a:latin typeface="Times New Roman" pitchFamily="18" charset="0"/>
              <a:cs typeface="Times New Roman" pitchFamily="18" charset="0"/>
            </a:endParaRPr>
          </a:p>
          <a:p>
            <a:pPr>
              <a:buNone/>
            </a:pPr>
            <a:r>
              <a:rPr lang="ru-RU" sz="11200" b="1" dirty="0" smtClean="0">
                <a:latin typeface="Times New Roman" pitchFamily="18" charset="0"/>
                <a:cs typeface="Times New Roman" pitchFamily="18" charset="0"/>
              </a:rPr>
              <a:t>«2» </a:t>
            </a:r>
            <a:r>
              <a:rPr lang="ru-RU" sz="11200" dirty="0" smtClean="0">
                <a:latin typeface="Times New Roman" pitchFamily="18" charset="0"/>
                <a:cs typeface="Times New Roman" pitchFamily="18" charset="0"/>
              </a:rPr>
              <a:t>–  9 </a:t>
            </a:r>
            <a:r>
              <a:rPr lang="ru-RU" sz="11200" b="1" dirty="0" smtClean="0">
                <a:latin typeface="Times New Roman" pitchFamily="18" charset="0"/>
                <a:cs typeface="Times New Roman" pitchFamily="18" charset="0"/>
              </a:rPr>
              <a:t>(1,1%)</a:t>
            </a:r>
            <a:r>
              <a:rPr lang="ru-RU" sz="11200" dirty="0" smtClean="0">
                <a:latin typeface="Times New Roman" pitchFamily="18" charset="0"/>
                <a:cs typeface="Times New Roman" pitchFamily="18" charset="0"/>
              </a:rPr>
              <a:t> </a:t>
            </a:r>
            <a:endParaRPr lang="ru-RU" sz="11200" b="1" dirty="0" smtClean="0">
              <a:solidFill>
                <a:srgbClr val="FF0000"/>
              </a:solidFill>
              <a:latin typeface="Times New Roman" pitchFamily="18" charset="0"/>
              <a:cs typeface="Times New Roman" pitchFamily="18" charset="0"/>
            </a:endParaRPr>
          </a:p>
          <a:p>
            <a:pPr>
              <a:buNone/>
            </a:pPr>
            <a:r>
              <a:rPr lang="ru-RU" sz="11200" dirty="0" smtClean="0">
                <a:latin typeface="Times New Roman" pitchFamily="18" charset="0"/>
                <a:cs typeface="Times New Roman" pitchFamily="18" charset="0"/>
              </a:rPr>
              <a:t>Успеваемость</a:t>
            </a:r>
            <a:r>
              <a:rPr lang="ru-RU" sz="11200" b="1" dirty="0" smtClean="0">
                <a:latin typeface="Times New Roman" pitchFamily="18" charset="0"/>
                <a:cs typeface="Times New Roman" pitchFamily="18" charset="0"/>
              </a:rPr>
              <a:t> – 98,9%          </a:t>
            </a:r>
          </a:p>
          <a:p>
            <a:pPr>
              <a:buNone/>
            </a:pPr>
            <a:r>
              <a:rPr lang="ru-RU" sz="11200" dirty="0" smtClean="0">
                <a:latin typeface="Times New Roman" pitchFamily="18" charset="0"/>
                <a:cs typeface="Times New Roman" pitchFamily="18" charset="0"/>
              </a:rPr>
              <a:t>Качество знаний </a:t>
            </a:r>
            <a:r>
              <a:rPr lang="ru-RU" sz="11200" b="1" dirty="0" smtClean="0">
                <a:latin typeface="Times New Roman" pitchFamily="18" charset="0"/>
                <a:cs typeface="Times New Roman" pitchFamily="18" charset="0"/>
              </a:rPr>
              <a:t>–73%      </a:t>
            </a:r>
          </a:p>
          <a:p>
            <a:pPr>
              <a:buNone/>
            </a:pPr>
            <a:r>
              <a:rPr lang="ru-RU" sz="11200" dirty="0" smtClean="0">
                <a:latin typeface="Times New Roman" pitchFamily="18" charset="0"/>
                <a:cs typeface="Times New Roman" pitchFamily="18" charset="0"/>
              </a:rPr>
              <a:t>Средняя оценка </a:t>
            </a:r>
            <a:r>
              <a:rPr lang="ru-RU" sz="11200" b="1" dirty="0" smtClean="0">
                <a:latin typeface="Times New Roman" pitchFamily="18" charset="0"/>
                <a:cs typeface="Times New Roman" pitchFamily="18" charset="0"/>
              </a:rPr>
              <a:t>-    3,9            </a:t>
            </a:r>
            <a:endParaRPr lang="ru-RU" sz="11200" b="1" dirty="0" smtClean="0">
              <a:solidFill>
                <a:srgbClr val="FF0000"/>
              </a:solidFill>
              <a:latin typeface="Times New Roman" pitchFamily="18" charset="0"/>
              <a:cs typeface="Times New Roman" pitchFamily="18" charset="0"/>
            </a:endParaRPr>
          </a:p>
        </p:txBody>
      </p:sp>
      <p:sp>
        <p:nvSpPr>
          <p:cNvPr id="2" name="Заголовок 1"/>
          <p:cNvSpPr>
            <a:spLocks noGrp="1"/>
          </p:cNvSpPr>
          <p:nvPr>
            <p:ph type="title"/>
          </p:nvPr>
        </p:nvSpPr>
        <p:spPr>
          <a:xfrm rot="10800000" flipV="1">
            <a:off x="642910" y="214290"/>
            <a:ext cx="8286808" cy="1214446"/>
          </a:xfrm>
        </p:spPr>
        <p:txBody>
          <a:bodyPr>
            <a:normAutofit/>
          </a:bodyPr>
          <a:lstStyle/>
          <a:p>
            <a:endParaRPr lang="ru-RU"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928670"/>
            <a:ext cx="8643998" cy="4800600"/>
          </a:xfrm>
        </p:spPr>
        <p:txBody>
          <a:bodyPr>
            <a:noAutofit/>
          </a:bodyPr>
          <a:lstStyle/>
          <a:p>
            <a:pPr>
              <a:buNone/>
            </a:pPr>
            <a:r>
              <a:rPr lang="ru-RU" sz="2800" dirty="0" smtClean="0">
                <a:latin typeface="Times New Roman" pitchFamily="18" charset="0"/>
                <a:cs typeface="Times New Roman" pitchFamily="18" charset="0"/>
              </a:rPr>
              <a:t> Всего учащихся – </a:t>
            </a:r>
            <a:r>
              <a:rPr lang="ru-RU" sz="2800" b="1" dirty="0" smtClean="0">
                <a:latin typeface="Times New Roman" pitchFamily="18" charset="0"/>
                <a:cs typeface="Times New Roman" pitchFamily="18" charset="0"/>
              </a:rPr>
              <a:t>914</a:t>
            </a:r>
          </a:p>
          <a:p>
            <a:pPr>
              <a:buNone/>
            </a:pPr>
            <a:r>
              <a:rPr lang="ru-RU" sz="2800" dirty="0" smtClean="0">
                <a:latin typeface="Times New Roman" pitchFamily="18" charset="0"/>
                <a:cs typeface="Times New Roman" pitchFamily="18" charset="0"/>
              </a:rPr>
              <a:t> Приняли участие </a:t>
            </a:r>
            <a:r>
              <a:rPr lang="ru-RU" sz="2800" b="1" dirty="0" smtClean="0">
                <a:latin typeface="Times New Roman" pitchFamily="18" charset="0"/>
                <a:cs typeface="Times New Roman" pitchFamily="18" charset="0"/>
              </a:rPr>
              <a:t>– 809 (89%)</a:t>
            </a:r>
          </a:p>
          <a:p>
            <a:pPr>
              <a:buNone/>
            </a:pPr>
            <a:r>
              <a:rPr lang="ru-RU" sz="2800" b="1" dirty="0" smtClean="0">
                <a:latin typeface="Times New Roman" pitchFamily="18" charset="0"/>
                <a:cs typeface="Times New Roman" pitchFamily="18" charset="0"/>
              </a:rPr>
              <a:t> «5»</a:t>
            </a:r>
            <a:r>
              <a:rPr lang="ru-RU" sz="2800" dirty="0" smtClean="0">
                <a:latin typeface="Times New Roman" pitchFamily="18" charset="0"/>
                <a:cs typeface="Times New Roman" pitchFamily="18" charset="0"/>
              </a:rPr>
              <a:t> -  </a:t>
            </a:r>
            <a:r>
              <a:rPr lang="ru-RU" sz="2800" b="1" dirty="0" smtClean="0">
                <a:latin typeface="Times New Roman" pitchFamily="18" charset="0"/>
                <a:cs typeface="Times New Roman" pitchFamily="18" charset="0"/>
              </a:rPr>
              <a:t>150 (18,5%)</a:t>
            </a:r>
            <a:endParaRPr lang="ru-RU" sz="2800" b="1" dirty="0" smtClean="0">
              <a:solidFill>
                <a:srgbClr val="FF0000"/>
              </a:solidFill>
              <a:latin typeface="Times New Roman" pitchFamily="18" charset="0"/>
              <a:cs typeface="Times New Roman" pitchFamily="18" charset="0"/>
            </a:endParaRPr>
          </a:p>
          <a:p>
            <a:pPr>
              <a:buNone/>
            </a:pPr>
            <a:r>
              <a:rPr lang="ru-RU" sz="2800" b="1" dirty="0" smtClean="0">
                <a:latin typeface="Times New Roman" pitchFamily="18" charset="0"/>
                <a:cs typeface="Times New Roman" pitchFamily="18" charset="0"/>
              </a:rPr>
              <a:t> «4»</a:t>
            </a:r>
            <a:r>
              <a:rPr lang="ru-RU" sz="2800" dirty="0" smtClean="0">
                <a:latin typeface="Times New Roman" pitchFamily="18" charset="0"/>
                <a:cs typeface="Times New Roman" pitchFamily="18" charset="0"/>
              </a:rPr>
              <a:t> -  </a:t>
            </a:r>
            <a:r>
              <a:rPr lang="ru-RU" sz="2800" b="1" dirty="0" smtClean="0">
                <a:latin typeface="Times New Roman" pitchFamily="18" charset="0"/>
                <a:cs typeface="Times New Roman" pitchFamily="18" charset="0"/>
              </a:rPr>
              <a:t>387 (47,9%) </a:t>
            </a:r>
          </a:p>
          <a:p>
            <a:pPr>
              <a:buNone/>
            </a:pPr>
            <a:r>
              <a:rPr lang="ru-RU" sz="2800" b="1" dirty="0">
                <a:latin typeface="Times New Roman" pitchFamily="18" charset="0"/>
                <a:cs typeface="Times New Roman" pitchFamily="18" charset="0"/>
              </a:rPr>
              <a:t> </a:t>
            </a:r>
            <a:r>
              <a:rPr lang="ru-RU" sz="2800" b="1" dirty="0" smtClean="0">
                <a:latin typeface="Times New Roman" pitchFamily="18" charset="0"/>
                <a:cs typeface="Times New Roman" pitchFamily="18" charset="0"/>
              </a:rPr>
              <a:t>«3»</a:t>
            </a:r>
            <a:r>
              <a:rPr lang="ru-RU" sz="2800" dirty="0" smtClean="0">
                <a:latin typeface="Times New Roman" pitchFamily="18" charset="0"/>
                <a:cs typeface="Times New Roman" pitchFamily="18" charset="0"/>
              </a:rPr>
              <a:t> - </a:t>
            </a:r>
            <a:r>
              <a:rPr lang="ru-RU" sz="2800" b="1" dirty="0" smtClean="0">
                <a:latin typeface="Times New Roman" pitchFamily="18" charset="0"/>
                <a:cs typeface="Times New Roman" pitchFamily="18" charset="0"/>
              </a:rPr>
              <a:t>245 (30,3%) </a:t>
            </a:r>
          </a:p>
          <a:p>
            <a:pPr>
              <a:buNone/>
            </a:pPr>
            <a:r>
              <a:rPr lang="ru-RU" sz="2800" b="1" dirty="0" smtClean="0">
                <a:latin typeface="Times New Roman" pitchFamily="18" charset="0"/>
                <a:cs typeface="Times New Roman" pitchFamily="18" charset="0"/>
              </a:rPr>
              <a:t> «2» </a:t>
            </a:r>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27 (3,3%) </a:t>
            </a:r>
          </a:p>
          <a:p>
            <a:pPr>
              <a:buNone/>
            </a:pPr>
            <a:r>
              <a:rPr lang="ru-RU" sz="2800" dirty="0" smtClean="0">
                <a:latin typeface="Times New Roman" pitchFamily="18" charset="0"/>
                <a:cs typeface="Times New Roman" pitchFamily="18" charset="0"/>
              </a:rPr>
              <a:t> Успеваемость – </a:t>
            </a:r>
            <a:r>
              <a:rPr lang="ru-RU" sz="2800" b="1" dirty="0" smtClean="0">
                <a:latin typeface="Times New Roman" pitchFamily="18" charset="0"/>
                <a:cs typeface="Times New Roman" pitchFamily="18" charset="0"/>
              </a:rPr>
              <a:t>96,7%</a:t>
            </a:r>
            <a:endParaRPr lang="ru-RU" sz="2800" b="1" dirty="0" smtClean="0">
              <a:solidFill>
                <a:srgbClr val="FF0000"/>
              </a:solidFill>
              <a:latin typeface="Times New Roman" pitchFamily="18" charset="0"/>
              <a:cs typeface="Times New Roman" pitchFamily="18" charset="0"/>
            </a:endParaRPr>
          </a:p>
          <a:p>
            <a:pPr>
              <a:buNone/>
            </a:pPr>
            <a:r>
              <a:rPr lang="ru-RU" sz="2800" dirty="0" smtClean="0">
                <a:latin typeface="Times New Roman" pitchFamily="18" charset="0"/>
                <a:cs typeface="Times New Roman" pitchFamily="18" charset="0"/>
              </a:rPr>
              <a:t> Качество знаний –</a:t>
            </a:r>
            <a:r>
              <a:rPr lang="ru-RU" sz="2800" b="1" dirty="0" smtClean="0">
                <a:latin typeface="Times New Roman" pitchFamily="18" charset="0"/>
                <a:cs typeface="Times New Roman" pitchFamily="18" charset="0"/>
              </a:rPr>
              <a:t>66,4%                                            </a:t>
            </a:r>
            <a:r>
              <a:rPr lang="ru-RU" sz="2800" b="1" dirty="0" smtClean="0">
                <a:solidFill>
                  <a:srgbClr val="FF0000"/>
                </a:solidFill>
                <a:latin typeface="Times New Roman" pitchFamily="18" charset="0"/>
                <a:cs typeface="Times New Roman" pitchFamily="18" charset="0"/>
              </a:rPr>
              <a:t>     </a:t>
            </a:r>
          </a:p>
          <a:p>
            <a:pPr>
              <a:buNone/>
            </a:pPr>
            <a:r>
              <a:rPr lang="ru-RU" sz="2800" dirty="0" smtClean="0">
                <a:latin typeface="Times New Roman" pitchFamily="18" charset="0"/>
                <a:cs typeface="Times New Roman" pitchFamily="18" charset="0"/>
              </a:rPr>
              <a:t> Средняя оценка  - </a:t>
            </a:r>
            <a:r>
              <a:rPr lang="ru-RU" sz="2800" b="1" dirty="0" smtClean="0">
                <a:latin typeface="Times New Roman" pitchFamily="18" charset="0"/>
                <a:cs typeface="Times New Roman" pitchFamily="18" charset="0"/>
              </a:rPr>
              <a:t>  3,8                     </a:t>
            </a:r>
            <a:r>
              <a:rPr lang="ru-RU" sz="2800" dirty="0" smtClean="0">
                <a:latin typeface="Times New Roman" pitchFamily="18" charset="0"/>
                <a:cs typeface="Times New Roman" pitchFamily="18" charset="0"/>
              </a:rPr>
              <a:t>                           </a:t>
            </a:r>
            <a:r>
              <a:rPr lang="ru-RU" sz="2800" dirty="0" smtClean="0">
                <a:solidFill>
                  <a:srgbClr val="FF0000"/>
                </a:solidFill>
                <a:latin typeface="Times New Roman" pitchFamily="18" charset="0"/>
                <a:cs typeface="Times New Roman" pitchFamily="18" charset="0"/>
              </a:rPr>
              <a:t>       </a:t>
            </a:r>
            <a:r>
              <a:rPr lang="ru-RU" sz="2800" dirty="0" smtClean="0">
                <a:latin typeface="Times New Roman" pitchFamily="18" charset="0"/>
                <a:cs typeface="Times New Roman" pitchFamily="18" charset="0"/>
              </a:rPr>
              <a:t>      </a:t>
            </a:r>
            <a:endParaRPr lang="ru-RU" sz="2800" b="1" dirty="0" smtClean="0">
              <a:solidFill>
                <a:srgbClr val="FF0000"/>
              </a:solidFill>
              <a:latin typeface="Times New Roman" pitchFamily="18" charset="0"/>
              <a:cs typeface="Times New Roman" pitchFamily="18" charset="0"/>
            </a:endParaRPr>
          </a:p>
          <a:p>
            <a:pPr>
              <a:buNone/>
            </a:pPr>
            <a:endParaRPr lang="ru-RU" sz="2400" dirty="0"/>
          </a:p>
        </p:txBody>
      </p:sp>
      <p:sp>
        <p:nvSpPr>
          <p:cNvPr id="2" name="Заголовок 1"/>
          <p:cNvSpPr>
            <a:spLocks noGrp="1"/>
          </p:cNvSpPr>
          <p:nvPr>
            <p:ph type="title"/>
          </p:nvPr>
        </p:nvSpPr>
        <p:spPr>
          <a:xfrm>
            <a:off x="571472" y="0"/>
            <a:ext cx="8355336" cy="785794"/>
          </a:xfrm>
        </p:spPr>
        <p:txBody>
          <a:bodyPr>
            <a:normAutofit/>
          </a:bodyPr>
          <a:lstStyle/>
          <a:p>
            <a:r>
              <a:rPr lang="ru-RU" sz="4000" b="1" dirty="0" smtClean="0">
                <a:solidFill>
                  <a:schemeClr val="tx1"/>
                </a:solidFill>
                <a:latin typeface="Times New Roman" pitchFamily="18" charset="0"/>
                <a:cs typeface="Times New Roman" pitchFamily="18" charset="0"/>
              </a:rPr>
              <a:t>             </a:t>
            </a:r>
            <a:r>
              <a:rPr lang="ru-RU" sz="4000" b="1" dirty="0" smtClean="0">
                <a:solidFill>
                  <a:srgbClr val="0070C0"/>
                </a:solidFill>
                <a:latin typeface="Times New Roman" pitchFamily="18" charset="0"/>
                <a:cs typeface="Times New Roman" pitchFamily="18" charset="0"/>
              </a:rPr>
              <a:t> </a:t>
            </a:r>
            <a:r>
              <a:rPr lang="ru-RU" sz="3600" b="1" dirty="0" smtClean="0">
                <a:solidFill>
                  <a:srgbClr val="0070C0"/>
                </a:solidFill>
                <a:latin typeface="Times New Roman" pitchFamily="18" charset="0"/>
                <a:cs typeface="Times New Roman" pitchFamily="18" charset="0"/>
              </a:rPr>
              <a:t>Математика</a:t>
            </a:r>
            <a:endParaRPr lang="ru-RU" sz="3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 xmlns:p14="http://schemas.microsoft.com/office/powerpoint/2010/main" val="4139919065"/>
              </p:ext>
            </p:extLst>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Заголовок 1"/>
          <p:cNvSpPr>
            <a:spLocks noGrp="1"/>
          </p:cNvSpPr>
          <p:nvPr>
            <p:ph type="title"/>
          </p:nvPr>
        </p:nvSpPr>
        <p:spPr>
          <a:xfrm>
            <a:off x="214282" y="-142900"/>
            <a:ext cx="8783964" cy="1143000"/>
          </a:xfrm>
        </p:spPr>
        <p:txBody>
          <a:bodyPr>
            <a:normAutofit/>
          </a:bodyPr>
          <a:lstStyle/>
          <a:p>
            <a:r>
              <a:rPr lang="ru-RU" sz="3600" b="1" dirty="0" smtClean="0">
                <a:solidFill>
                  <a:srgbClr val="0070C0"/>
                </a:solidFill>
                <a:latin typeface="Times New Roman" pitchFamily="18" charset="0"/>
                <a:cs typeface="Times New Roman" pitchFamily="18" charset="0"/>
              </a:rPr>
              <a:t>  Успеваемость по городским школам</a:t>
            </a:r>
            <a:endParaRPr lang="ru-RU" sz="3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500034" y="1447800"/>
          <a:ext cx="8434416"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3" name="Заголовок 2"/>
          <p:cNvSpPr>
            <a:spLocks noGrp="1"/>
          </p:cNvSpPr>
          <p:nvPr>
            <p:ph type="title"/>
          </p:nvPr>
        </p:nvSpPr>
        <p:spPr>
          <a:xfrm>
            <a:off x="857224" y="-142900"/>
            <a:ext cx="8076464" cy="1560538"/>
          </a:xfrm>
        </p:spPr>
        <p:txBody>
          <a:bodyPr>
            <a:normAutofit/>
          </a:bodyPr>
          <a:lstStyle/>
          <a:p>
            <a:r>
              <a:rPr lang="ru-RU" sz="3600" b="1" dirty="0" smtClean="0">
                <a:solidFill>
                  <a:srgbClr val="0070C0"/>
                </a:solidFill>
                <a:latin typeface="Times New Roman" pitchFamily="18" charset="0"/>
                <a:cs typeface="Times New Roman" pitchFamily="18" charset="0"/>
              </a:rPr>
              <a:t>Успеваемость по сельским школам</a:t>
            </a:r>
            <a:endParaRPr lang="ru-RU" sz="3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Прямая соединительная линия 6"/>
          <p:cNvCxnSpPr/>
          <p:nvPr/>
        </p:nvCxnSpPr>
        <p:spPr>
          <a:xfrm>
            <a:off x="571472" y="2000240"/>
            <a:ext cx="8572528"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rot="16200000" flipV="1">
            <a:off x="7571553" y="2142273"/>
            <a:ext cx="73124" cy="7143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4" name="Содержимое 3"/>
          <p:cNvGraphicFramePr>
            <a:graphicFrameLocks noGrp="1"/>
          </p:cNvGraphicFramePr>
          <p:nvPr>
            <p:ph idx="1"/>
            <p:extLst>
              <p:ext uri="{D42A27DB-BD31-4B8C-83A1-F6EECF244321}">
                <p14:modId xmlns="" xmlns:p14="http://schemas.microsoft.com/office/powerpoint/2010/main" val="3769734159"/>
              </p:ext>
            </p:extLst>
          </p:nvPr>
        </p:nvGraphicFramePr>
        <p:xfrm>
          <a:off x="357158" y="928670"/>
          <a:ext cx="8643966" cy="4572032"/>
        </p:xfrm>
        <a:graphic>
          <a:graphicData uri="http://schemas.openxmlformats.org/drawingml/2006/chart">
            <c:chart xmlns:c="http://schemas.openxmlformats.org/drawingml/2006/chart" xmlns:r="http://schemas.openxmlformats.org/officeDocument/2006/relationships" r:id="rId2"/>
          </a:graphicData>
        </a:graphic>
      </p:graphicFrame>
      <p:sp>
        <p:nvSpPr>
          <p:cNvPr id="2" name="Заголовок 1"/>
          <p:cNvSpPr>
            <a:spLocks noGrp="1"/>
          </p:cNvSpPr>
          <p:nvPr>
            <p:ph type="title"/>
          </p:nvPr>
        </p:nvSpPr>
        <p:spPr>
          <a:xfrm>
            <a:off x="1435608" y="-214338"/>
            <a:ext cx="7498080" cy="1631976"/>
          </a:xfrm>
        </p:spPr>
        <p:txBody>
          <a:bodyPr>
            <a:normAutofit/>
          </a:bodyPr>
          <a:lstStyle/>
          <a:p>
            <a:r>
              <a:rPr lang="ru-RU" sz="3200" b="1" dirty="0" smtClean="0">
                <a:solidFill>
                  <a:srgbClr val="0070C0"/>
                </a:solidFill>
                <a:latin typeface="Times New Roman" pitchFamily="18" charset="0"/>
                <a:cs typeface="Times New Roman" pitchFamily="18" charset="0"/>
              </a:rPr>
              <a:t>Качество знаний по городским школам</a:t>
            </a:r>
            <a:endParaRPr lang="ru-RU" sz="3200" b="1" dirty="0">
              <a:solidFill>
                <a:srgbClr val="0070C0"/>
              </a:solidFill>
              <a:latin typeface="Times New Roman" pitchFamily="18" charset="0"/>
              <a:cs typeface="Times New Roman" pitchFamily="18" charset="0"/>
            </a:endParaRPr>
          </a:p>
        </p:txBody>
      </p:sp>
      <p:sp>
        <p:nvSpPr>
          <p:cNvPr id="13" name="TextBox 12"/>
          <p:cNvSpPr txBox="1"/>
          <p:nvPr/>
        </p:nvSpPr>
        <p:spPr>
          <a:xfrm>
            <a:off x="7072330" y="1000108"/>
            <a:ext cx="2071670" cy="400110"/>
          </a:xfrm>
          <a:prstGeom prst="rect">
            <a:avLst/>
          </a:prstGeom>
          <a:noFill/>
        </p:spPr>
        <p:txBody>
          <a:bodyPr wrap="square" rtlCol="0">
            <a:spAutoFit/>
          </a:bodyPr>
          <a:lstStyle/>
          <a:p>
            <a:r>
              <a:rPr lang="ru-RU" sz="2000" b="1" dirty="0" smtClean="0">
                <a:solidFill>
                  <a:schemeClr val="accent2"/>
                </a:solidFill>
                <a:latin typeface="Times New Roman" pitchFamily="18" charset="0"/>
                <a:cs typeface="Times New Roman" pitchFamily="18" charset="0"/>
              </a:rPr>
              <a:t>ЛМР – 73%</a:t>
            </a:r>
            <a:endParaRPr lang="ru-RU" sz="2000" b="1" dirty="0">
              <a:solidFill>
                <a:schemeClr val="accent2"/>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 xmlns:p14="http://schemas.microsoft.com/office/powerpoint/2010/main" val="518315957"/>
              </p:ext>
            </p:extLst>
          </p:nvPr>
        </p:nvGraphicFramePr>
        <p:xfrm>
          <a:off x="-1" y="1214422"/>
          <a:ext cx="8410575" cy="4224334"/>
        </p:xfrm>
        <a:graphic>
          <a:graphicData uri="http://schemas.openxmlformats.org/drawingml/2006/chart">
            <c:chart xmlns:c="http://schemas.openxmlformats.org/drawingml/2006/chart" xmlns:r="http://schemas.openxmlformats.org/officeDocument/2006/relationships" r:id="rId2"/>
          </a:graphicData>
        </a:graphic>
      </p:graphicFrame>
      <p:sp>
        <p:nvSpPr>
          <p:cNvPr id="3" name="Заголовок 2"/>
          <p:cNvSpPr>
            <a:spLocks noGrp="1"/>
          </p:cNvSpPr>
          <p:nvPr>
            <p:ph type="title"/>
          </p:nvPr>
        </p:nvSpPr>
        <p:spPr>
          <a:xfrm>
            <a:off x="0" y="-219100"/>
            <a:ext cx="8929718" cy="1560538"/>
          </a:xfrm>
        </p:spPr>
        <p:txBody>
          <a:bodyPr>
            <a:normAutofit/>
          </a:bodyPr>
          <a:lstStyle/>
          <a:p>
            <a:r>
              <a:rPr lang="ru-RU" sz="3600" b="1" dirty="0" smtClean="0">
                <a:solidFill>
                  <a:srgbClr val="0070C0"/>
                </a:solidFill>
                <a:latin typeface="Times New Roman" pitchFamily="18" charset="0"/>
                <a:cs typeface="Times New Roman" pitchFamily="18" charset="0"/>
              </a:rPr>
              <a:t>    Качество знаний по сельским школам</a:t>
            </a:r>
            <a:endParaRPr lang="ru-RU" sz="3600" b="1" dirty="0">
              <a:solidFill>
                <a:srgbClr val="0070C0"/>
              </a:solidFill>
              <a:latin typeface="Times New Roman" pitchFamily="18" charset="0"/>
              <a:cs typeface="Times New Roman" pitchFamily="18" charset="0"/>
            </a:endParaRPr>
          </a:p>
        </p:txBody>
      </p:sp>
      <p:cxnSp>
        <p:nvCxnSpPr>
          <p:cNvPr id="6" name="Прямая соединительная линия 5"/>
          <p:cNvCxnSpPr/>
          <p:nvPr/>
        </p:nvCxnSpPr>
        <p:spPr>
          <a:xfrm>
            <a:off x="714348" y="2214554"/>
            <a:ext cx="8429652"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0" y="1"/>
          <a:ext cx="9144000" cy="6885769"/>
        </p:xfrm>
        <a:graphic>
          <a:graphicData uri="http://schemas.openxmlformats.org/drawingml/2006/table">
            <a:tbl>
              <a:tblPr>
                <a:tableStyleId>{775DCB02-9BB8-47FD-8907-85C794F793BA}</a:tableStyleId>
              </a:tblPr>
              <a:tblGrid>
                <a:gridCol w="9144000"/>
              </a:tblGrid>
              <a:tr h="279222">
                <a:tc>
                  <a:txBody>
                    <a:bodyPr/>
                    <a:lstStyle/>
                    <a:p>
                      <a:pPr algn="just">
                        <a:lnSpc>
                          <a:spcPct val="115000"/>
                        </a:lnSpc>
                        <a:spcAft>
                          <a:spcPts val="0"/>
                        </a:spcAft>
                      </a:pPr>
                      <a:r>
                        <a:rPr lang="ru-RU" sz="1400" dirty="0" smtClean="0">
                          <a:latin typeface="Times New Roman" pitchFamily="18" charset="0"/>
                          <a:cs typeface="Times New Roman" pitchFamily="18" charset="0"/>
                        </a:rPr>
                        <a:t>Задания</a:t>
                      </a:r>
                      <a:endParaRPr lang="ru-RU" sz="1400" b="1" dirty="0">
                        <a:latin typeface="Times New Roman" pitchFamily="18" charset="0"/>
                        <a:ea typeface="Calibri"/>
                        <a:cs typeface="Times New Roman" pitchFamily="18" charset="0"/>
                      </a:endParaRPr>
                    </a:p>
                  </a:txBody>
                  <a:tcPr marL="39062" marR="39062" marT="0" marB="0">
                    <a:solidFill>
                      <a:srgbClr val="00B0F0"/>
                    </a:solidFill>
                  </a:tcPr>
                </a:tc>
              </a:tr>
              <a:tr h="649447">
                <a:tc>
                  <a:txBody>
                    <a:bodyPr/>
                    <a:lstStyle/>
                    <a:p>
                      <a:pPr algn="l">
                        <a:spcAft>
                          <a:spcPts val="0"/>
                        </a:spcAft>
                      </a:pPr>
                      <a:r>
                        <a:rPr lang="ru-RU" sz="1400" dirty="0" smtClean="0">
                          <a:latin typeface="Times New Roman" pitchFamily="18" charset="0"/>
                          <a:cs typeface="Times New Roman" pitchFamily="18" charset="0"/>
                        </a:rPr>
                        <a:t>1.Распределите </a:t>
                      </a:r>
                      <a:r>
                        <a:rPr lang="ru-RU" sz="1400" dirty="0">
                          <a:latin typeface="Times New Roman" pitchFamily="18" charset="0"/>
                          <a:cs typeface="Times New Roman" pitchFamily="18" charset="0"/>
                        </a:rPr>
                        <a:t>приведённые слова по трем </a:t>
                      </a:r>
                      <a:r>
                        <a:rPr lang="ru-RU" sz="1400" dirty="0" smtClean="0">
                          <a:latin typeface="Times New Roman" pitchFamily="18" charset="0"/>
                          <a:cs typeface="Times New Roman" pitchFamily="18" charset="0"/>
                        </a:rPr>
                        <a:t>группам</a:t>
                      </a:r>
                      <a:r>
                        <a:rPr lang="ru-RU" sz="1400" dirty="0">
                          <a:latin typeface="Times New Roman" pitchFamily="18" charset="0"/>
                          <a:cs typeface="Times New Roman" pitchFamily="18" charset="0"/>
                        </a:rPr>
                        <a:t>, запишите их в соответствующие колонки </a:t>
                      </a:r>
                      <a:r>
                        <a:rPr lang="ru-RU" sz="1400" dirty="0" smtClean="0">
                          <a:latin typeface="Times New Roman" pitchFamily="18" charset="0"/>
                          <a:cs typeface="Times New Roman" pitchFamily="18" charset="0"/>
                        </a:rPr>
                        <a:t>таблицы</a:t>
                      </a:r>
                      <a:r>
                        <a:rPr lang="ru-RU" sz="1400" dirty="0">
                          <a:latin typeface="Times New Roman" pitchFamily="18" charset="0"/>
                          <a:cs typeface="Times New Roman" pitchFamily="18" charset="0"/>
                        </a:rPr>
                        <a:t>. Дайте название каждой группе слов.</a:t>
                      </a:r>
                    </a:p>
                    <a:p>
                      <a:pPr algn="l">
                        <a:spcAft>
                          <a:spcPts val="0"/>
                        </a:spcAft>
                      </a:pPr>
                      <a:r>
                        <a:rPr lang="ru-RU" sz="1400" dirty="0">
                          <a:latin typeface="Times New Roman" pitchFamily="18" charset="0"/>
                          <a:cs typeface="Times New Roman" pitchFamily="18" charset="0"/>
                        </a:rPr>
                        <a:t>Клён, подберёзовик, лиса, паук, боровик, </a:t>
                      </a:r>
                      <a:r>
                        <a:rPr lang="ru-RU" sz="1400" dirty="0" smtClean="0">
                          <a:latin typeface="Times New Roman" pitchFamily="18" charset="0"/>
                          <a:cs typeface="Times New Roman" pitchFamily="18" charset="0"/>
                        </a:rPr>
                        <a:t>одуванчик</a:t>
                      </a:r>
                      <a:r>
                        <a:rPr lang="ru-RU" sz="1400" dirty="0">
                          <a:latin typeface="Times New Roman" pitchFamily="18" charset="0"/>
                          <a:cs typeface="Times New Roman" pitchFamily="18" charset="0"/>
                        </a:rPr>
                        <a:t>, мухомор, сирень, окунь.</a:t>
                      </a:r>
                    </a:p>
                  </a:txBody>
                  <a:tcPr marL="39062" marR="39062" marT="0" marB="0">
                    <a:solidFill>
                      <a:srgbClr val="00B0F0"/>
                    </a:solidFill>
                  </a:tcPr>
                </a:tc>
              </a:tr>
              <a:tr h="857256">
                <a:tc>
                  <a:txBody>
                    <a:bodyPr/>
                    <a:lstStyle/>
                    <a:p>
                      <a:pPr algn="l">
                        <a:spcAft>
                          <a:spcPts val="0"/>
                        </a:spcAft>
                      </a:pPr>
                      <a:r>
                        <a:rPr lang="ru-RU" sz="1400" dirty="0">
                          <a:latin typeface="Times New Roman" pitchFamily="18" charset="0"/>
                          <a:cs typeface="Times New Roman" pitchFamily="18" charset="0"/>
                        </a:rPr>
                        <a:t>2. Ответьте на вопросы.</a:t>
                      </a:r>
                    </a:p>
                    <a:p>
                      <a:pPr algn="l">
                        <a:spcAft>
                          <a:spcPts val="0"/>
                        </a:spcAft>
                      </a:pPr>
                      <a:r>
                        <a:rPr lang="ru-RU" sz="1400" dirty="0">
                          <a:latin typeface="Times New Roman" pitchFamily="18" charset="0"/>
                          <a:cs typeface="Times New Roman" pitchFamily="18" charset="0"/>
                        </a:rPr>
                        <a:t>1) Если пройти через заросли чертополоха, на одежду может прицепиться множество «колючих </a:t>
                      </a:r>
                      <a:r>
                        <a:rPr lang="ru-RU" sz="1400" dirty="0" smtClean="0">
                          <a:latin typeface="Times New Roman" pitchFamily="18" charset="0"/>
                          <a:cs typeface="Times New Roman" pitchFamily="18" charset="0"/>
                        </a:rPr>
                        <a:t>шариков</a:t>
                      </a:r>
                      <a:r>
                        <a:rPr lang="ru-RU" sz="1400" dirty="0">
                          <a:latin typeface="Times New Roman" pitchFamily="18" charset="0"/>
                          <a:cs typeface="Times New Roman" pitchFamily="18" charset="0"/>
                        </a:rPr>
                        <a:t>». Какой частью растения они являются?</a:t>
                      </a:r>
                    </a:p>
                    <a:p>
                      <a:pPr algn="l">
                        <a:spcAft>
                          <a:spcPts val="0"/>
                        </a:spcAft>
                      </a:pPr>
                      <a:r>
                        <a:rPr lang="ru-RU" sz="1400" dirty="0">
                          <a:latin typeface="Times New Roman" pitchFamily="18" charset="0"/>
                          <a:cs typeface="Times New Roman" pitchFamily="18" charset="0"/>
                        </a:rPr>
                        <a:t>2) Зачем растению такая особенность?</a:t>
                      </a:r>
                    </a:p>
                  </a:txBody>
                  <a:tcPr marL="39062" marR="39062" marT="0" marB="0">
                    <a:solidFill>
                      <a:srgbClr val="00B0F0"/>
                    </a:solidFill>
                  </a:tcPr>
                </a:tc>
              </a:tr>
              <a:tr h="873809">
                <a:tc>
                  <a:txBody>
                    <a:bodyPr/>
                    <a:lstStyle/>
                    <a:p>
                      <a:pPr algn="l">
                        <a:spcAft>
                          <a:spcPts val="0"/>
                        </a:spcAft>
                      </a:pPr>
                      <a:r>
                        <a:rPr lang="ru-RU" sz="1400" dirty="0">
                          <a:latin typeface="Times New Roman" pitchFamily="18" charset="0"/>
                          <a:cs typeface="Times New Roman" pitchFamily="18" charset="0"/>
                        </a:rPr>
                        <a:t>3. Ответьте на вопрос и выполните задание.</a:t>
                      </a:r>
                    </a:p>
                    <a:p>
                      <a:pPr algn="l">
                        <a:spcAft>
                          <a:spcPts val="0"/>
                        </a:spcAft>
                      </a:pPr>
                      <a:r>
                        <a:rPr lang="ru-RU" sz="1400" dirty="0">
                          <a:latin typeface="Times New Roman" pitchFamily="18" charset="0"/>
                          <a:cs typeface="Times New Roman" pitchFamily="18" charset="0"/>
                        </a:rPr>
                        <a:t>1) Как называется система органов человека, </a:t>
                      </a:r>
                      <a:r>
                        <a:rPr lang="ru-RU" sz="1400" dirty="0" smtClean="0">
                          <a:latin typeface="Times New Roman" pitchFamily="18" charset="0"/>
                          <a:cs typeface="Times New Roman" pitchFamily="18" charset="0"/>
                        </a:rPr>
                        <a:t>которая </a:t>
                      </a:r>
                      <a:r>
                        <a:rPr lang="ru-RU" sz="1400" dirty="0">
                          <a:latin typeface="Times New Roman" pitchFamily="18" charset="0"/>
                          <a:cs typeface="Times New Roman" pitchFamily="18" charset="0"/>
                        </a:rPr>
                        <a:t>отвечает за обогащение всех органов и тканей организма кислородом и выведение из организма углекислого газа?</a:t>
                      </a:r>
                    </a:p>
                    <a:p>
                      <a:pPr algn="l">
                        <a:spcAft>
                          <a:spcPts val="0"/>
                        </a:spcAft>
                      </a:pPr>
                      <a:r>
                        <a:rPr lang="ru-RU" sz="1400" dirty="0">
                          <a:latin typeface="Times New Roman" pitchFamily="18" charset="0"/>
                          <a:cs typeface="Times New Roman" pitchFamily="18" charset="0"/>
                        </a:rPr>
                        <a:t>2) Запишите названия внутренних органов, </a:t>
                      </a:r>
                      <a:r>
                        <a:rPr lang="ru-RU" sz="1400" dirty="0" smtClean="0">
                          <a:latin typeface="Times New Roman" pitchFamily="18" charset="0"/>
                          <a:cs typeface="Times New Roman" pitchFamily="18" charset="0"/>
                        </a:rPr>
                        <a:t>входящих </a:t>
                      </a:r>
                      <a:r>
                        <a:rPr lang="ru-RU" sz="1400" dirty="0">
                          <a:latin typeface="Times New Roman" pitchFamily="18" charset="0"/>
                          <a:cs typeface="Times New Roman" pitchFamily="18" charset="0"/>
                        </a:rPr>
                        <a:t>в эту систему.</a:t>
                      </a:r>
                    </a:p>
                  </a:txBody>
                  <a:tcPr marL="39062" marR="39062" marT="0" marB="0">
                    <a:solidFill>
                      <a:srgbClr val="00B0F0"/>
                    </a:solidFill>
                  </a:tcPr>
                </a:tc>
              </a:tr>
              <a:tr h="269199">
                <a:tc>
                  <a:txBody>
                    <a:bodyPr/>
                    <a:lstStyle/>
                    <a:p>
                      <a:pPr algn="just">
                        <a:lnSpc>
                          <a:spcPct val="115000"/>
                        </a:lnSpc>
                        <a:spcAft>
                          <a:spcPts val="0"/>
                        </a:spcAft>
                      </a:pPr>
                      <a:r>
                        <a:rPr lang="ru-RU" sz="1400" dirty="0" smtClean="0">
                          <a:latin typeface="Times New Roman" pitchFamily="18" charset="0"/>
                          <a:cs typeface="Times New Roman" pitchFamily="18" charset="0"/>
                        </a:rPr>
                        <a:t>4. </a:t>
                      </a:r>
                      <a:r>
                        <a:rPr kumimoji="0" lang="ru-RU" sz="1400" kern="1200" dirty="0" smtClean="0">
                          <a:latin typeface="Times New Roman" pitchFamily="18" charset="0"/>
                          <a:cs typeface="Times New Roman" pitchFamily="18" charset="0"/>
                        </a:rPr>
                        <a:t>Запишите три правила безопасного поведения в лесу во время летнего отдыха.</a:t>
                      </a:r>
                      <a:endParaRPr lang="ru-RU" sz="1400" dirty="0">
                        <a:latin typeface="Times New Roman" pitchFamily="18" charset="0"/>
                        <a:ea typeface="Calibri"/>
                        <a:cs typeface="Times New Roman" pitchFamily="18" charset="0"/>
                      </a:endParaRPr>
                    </a:p>
                  </a:txBody>
                  <a:tcPr marL="39062" marR="39062" marT="0" marB="0">
                    <a:solidFill>
                      <a:srgbClr val="00B0F0"/>
                    </a:solidFill>
                  </a:tcPr>
                </a:tc>
              </a:tr>
              <a:tr h="263906">
                <a:tc>
                  <a:txBody>
                    <a:bodyPr/>
                    <a:lstStyle/>
                    <a:p>
                      <a:pPr algn="l">
                        <a:spcAft>
                          <a:spcPts val="0"/>
                        </a:spcAft>
                      </a:pPr>
                      <a:r>
                        <a:rPr lang="ru-RU" sz="1400" dirty="0">
                          <a:latin typeface="Times New Roman" pitchFamily="18" charset="0"/>
                          <a:cs typeface="Times New Roman" pitchFamily="18" charset="0"/>
                        </a:rPr>
                        <a:t>5. Приведите примеры городов, входящих в Золотое кольцо России.</a:t>
                      </a:r>
                    </a:p>
                  </a:txBody>
                  <a:tcPr marL="39062" marR="39062" marT="0" marB="0">
                    <a:solidFill>
                      <a:srgbClr val="00B0F0"/>
                    </a:solidFill>
                  </a:tcPr>
                </a:tc>
              </a:tr>
              <a:tr h="565048">
                <a:tc>
                  <a:txBody>
                    <a:bodyPr/>
                    <a:lstStyle/>
                    <a:p>
                      <a:pPr algn="l">
                        <a:spcAft>
                          <a:spcPts val="0"/>
                        </a:spcAft>
                      </a:pPr>
                      <a:r>
                        <a:rPr lang="ru-RU" sz="1400" dirty="0">
                          <a:latin typeface="Times New Roman" pitchFamily="18" charset="0"/>
                          <a:cs typeface="Times New Roman" pitchFamily="18" charset="0"/>
                        </a:rPr>
                        <a:t>6. Распределите приведённые названия европейских государств по двум группам и запишите их в </a:t>
                      </a:r>
                      <a:r>
                        <a:rPr lang="ru-RU" sz="1400" dirty="0" smtClean="0">
                          <a:latin typeface="Times New Roman" pitchFamily="18" charset="0"/>
                          <a:cs typeface="Times New Roman" pitchFamily="18" charset="0"/>
                        </a:rPr>
                        <a:t>соответствующие </a:t>
                      </a:r>
                      <a:r>
                        <a:rPr lang="ru-RU" sz="1400" dirty="0">
                          <a:latin typeface="Times New Roman" pitchFamily="18" charset="0"/>
                          <a:cs typeface="Times New Roman" pitchFamily="18" charset="0"/>
                        </a:rPr>
                        <a:t>колонки таблицы. Дайте название </a:t>
                      </a:r>
                      <a:r>
                        <a:rPr lang="ru-RU" sz="1400" dirty="0" smtClean="0">
                          <a:latin typeface="Times New Roman" pitchFamily="18" charset="0"/>
                          <a:cs typeface="Times New Roman" pitchFamily="18" charset="0"/>
                        </a:rPr>
                        <a:t>каждой </a:t>
                      </a:r>
                      <a:r>
                        <a:rPr lang="ru-RU" sz="1400" dirty="0">
                          <a:latin typeface="Times New Roman" pitchFamily="18" charset="0"/>
                          <a:cs typeface="Times New Roman" pitchFamily="18" charset="0"/>
                        </a:rPr>
                        <a:t>группе.</a:t>
                      </a:r>
                    </a:p>
                    <a:p>
                      <a:pPr algn="l">
                        <a:spcAft>
                          <a:spcPts val="0"/>
                        </a:spcAft>
                      </a:pPr>
                      <a:r>
                        <a:rPr lang="ru-RU" sz="1400" dirty="0">
                          <a:latin typeface="Times New Roman" pitchFamily="18" charset="0"/>
                          <a:cs typeface="Times New Roman" pitchFamily="18" charset="0"/>
                        </a:rPr>
                        <a:t>Швеция, Австрия, Швейцария, Финляндия, </a:t>
                      </a:r>
                      <a:r>
                        <a:rPr lang="ru-RU" sz="1400" dirty="0" smtClean="0">
                          <a:latin typeface="Times New Roman" pitchFamily="18" charset="0"/>
                          <a:cs typeface="Times New Roman" pitchFamily="18" charset="0"/>
                        </a:rPr>
                        <a:t>Германия</a:t>
                      </a:r>
                      <a:r>
                        <a:rPr lang="ru-RU" sz="1400" dirty="0">
                          <a:latin typeface="Times New Roman" pitchFamily="18" charset="0"/>
                          <a:cs typeface="Times New Roman" pitchFamily="18" charset="0"/>
                        </a:rPr>
                        <a:t>, Норвегия.</a:t>
                      </a:r>
                    </a:p>
                  </a:txBody>
                  <a:tcPr marL="39062" marR="39062" marT="0" marB="0">
                    <a:solidFill>
                      <a:srgbClr val="00B0F0"/>
                    </a:solidFill>
                  </a:tcPr>
                </a:tc>
              </a:tr>
              <a:tr h="1096278">
                <a:tc>
                  <a:txBody>
                    <a:bodyPr/>
                    <a:lstStyle/>
                    <a:p>
                      <a:r>
                        <a:rPr lang="ru-RU" sz="1400" dirty="0" smtClean="0">
                          <a:latin typeface="Times New Roman" pitchFamily="18" charset="0"/>
                          <a:cs typeface="Times New Roman" pitchFamily="18" charset="0"/>
                        </a:rPr>
                        <a:t>7.</a:t>
                      </a:r>
                      <a:r>
                        <a:rPr kumimoji="0" lang="ru-RU" sz="1400" kern="1200" dirty="0" smtClean="0">
                          <a:latin typeface="Times New Roman" pitchFamily="18" charset="0"/>
                          <a:cs typeface="Times New Roman" pitchFamily="18" charset="0"/>
                        </a:rPr>
                        <a:t>Какая система человека страдает больше всего, если человек употребляет в пищу бутерброды, сэндвичи, </a:t>
                      </a:r>
                      <a:r>
                        <a:rPr kumimoji="0" lang="ru-RU" sz="1400" kern="1200" dirty="0" err="1" smtClean="0">
                          <a:latin typeface="Times New Roman" pitchFamily="18" charset="0"/>
                          <a:cs typeface="Times New Roman" pitchFamily="18" charset="0"/>
                        </a:rPr>
                        <a:t>хотдоги</a:t>
                      </a:r>
                      <a:r>
                        <a:rPr kumimoji="0" lang="ru-RU" sz="1400" kern="1200" dirty="0" smtClean="0">
                          <a:latin typeface="Times New Roman" pitchFamily="18" charset="0"/>
                          <a:cs typeface="Times New Roman" pitchFamily="18" charset="0"/>
                        </a:rPr>
                        <a:t>.</a:t>
                      </a:r>
                      <a:endParaRPr lang="ru-RU" sz="1400" dirty="0" smtClean="0">
                        <a:latin typeface="Times New Roman" pitchFamily="18" charset="0"/>
                        <a:cs typeface="Times New Roman" pitchFamily="18" charset="0"/>
                      </a:endParaRPr>
                    </a:p>
                    <a:p>
                      <a:r>
                        <a:rPr kumimoji="0" lang="ru-RU" sz="1400" kern="1200" dirty="0" smtClean="0">
                          <a:latin typeface="Times New Roman" pitchFamily="18" charset="0"/>
                          <a:cs typeface="Times New Roman" pitchFamily="18" charset="0"/>
                        </a:rPr>
                        <a:t>А) нервная</a:t>
                      </a:r>
                      <a:endParaRPr lang="ru-RU" sz="1400" dirty="0" smtClean="0">
                        <a:latin typeface="Times New Roman" pitchFamily="18" charset="0"/>
                        <a:cs typeface="Times New Roman" pitchFamily="18" charset="0"/>
                      </a:endParaRPr>
                    </a:p>
                    <a:p>
                      <a:r>
                        <a:rPr kumimoji="0" lang="ru-RU" sz="1400" kern="1200" dirty="0" smtClean="0">
                          <a:latin typeface="Times New Roman" pitchFamily="18" charset="0"/>
                          <a:cs typeface="Times New Roman" pitchFamily="18" charset="0"/>
                        </a:rPr>
                        <a:t>Б) пищеварительная</a:t>
                      </a:r>
                      <a:endParaRPr lang="ru-RU" sz="1400" dirty="0" smtClean="0">
                        <a:latin typeface="Times New Roman" pitchFamily="18" charset="0"/>
                        <a:cs typeface="Times New Roman" pitchFamily="18" charset="0"/>
                      </a:endParaRPr>
                    </a:p>
                    <a:p>
                      <a:r>
                        <a:rPr kumimoji="0" lang="ru-RU" sz="1400" kern="1200" dirty="0" smtClean="0">
                          <a:latin typeface="Times New Roman" pitchFamily="18" charset="0"/>
                          <a:cs typeface="Times New Roman" pitchFamily="18" charset="0"/>
                        </a:rPr>
                        <a:t>С) кровеносная</a:t>
                      </a:r>
                      <a:endParaRPr lang="ru-RU" sz="1400" dirty="0" smtClean="0">
                        <a:latin typeface="Times New Roman" pitchFamily="18" charset="0"/>
                        <a:cs typeface="Times New Roman" pitchFamily="18" charset="0"/>
                      </a:endParaRPr>
                    </a:p>
                    <a:p>
                      <a:pPr algn="l"/>
                      <a:endParaRPr lang="ru-RU" sz="1400" dirty="0">
                        <a:latin typeface="Times New Roman" pitchFamily="18" charset="0"/>
                        <a:cs typeface="Times New Roman" pitchFamily="18" charset="0"/>
                      </a:endParaRPr>
                    </a:p>
                  </a:txBody>
                  <a:tcPr marL="39062" marR="39062" marT="0" marB="0">
                    <a:solidFill>
                      <a:srgbClr val="00B0F0"/>
                    </a:solidFill>
                  </a:tcPr>
                </a:tc>
              </a:tr>
              <a:tr h="1101048">
                <a:tc>
                  <a:txBody>
                    <a:bodyPr/>
                    <a:lstStyle/>
                    <a:p>
                      <a:pPr algn="l"/>
                      <a:r>
                        <a:rPr lang="ru-RU" sz="1400" dirty="0">
                          <a:latin typeface="Times New Roman" pitchFamily="18" charset="0"/>
                          <a:cs typeface="Times New Roman" pitchFamily="18" charset="0"/>
                        </a:rPr>
                        <a:t>8.Дима и </a:t>
                      </a:r>
                      <a:r>
                        <a:rPr lang="ru-RU" sz="1400" dirty="0" err="1">
                          <a:latin typeface="Times New Roman" pitchFamily="18" charset="0"/>
                          <a:cs typeface="Times New Roman" pitchFamily="18" charset="0"/>
                        </a:rPr>
                        <a:t>Дамир</a:t>
                      </a:r>
                      <a:r>
                        <a:rPr lang="ru-RU" sz="1400" dirty="0">
                          <a:latin typeface="Times New Roman" pitchFamily="18" charset="0"/>
                          <a:cs typeface="Times New Roman" pitchFamily="18" charset="0"/>
                        </a:rPr>
                        <a:t> решили пойти погулять в парк. На небе были темные кучевые облака. Может ли что-нибудь помешать прогулке ребят?</a:t>
                      </a:r>
                    </a:p>
                    <a:p>
                      <a:pPr algn="l"/>
                      <a:r>
                        <a:rPr lang="ru-RU" sz="1400" dirty="0">
                          <a:latin typeface="Times New Roman" pitchFamily="18" charset="0"/>
                          <a:cs typeface="Times New Roman" pitchFamily="18" charset="0"/>
                        </a:rPr>
                        <a:t>А) да</a:t>
                      </a:r>
                    </a:p>
                    <a:p>
                      <a:pPr algn="l"/>
                      <a:r>
                        <a:rPr lang="ru-RU" sz="1400" dirty="0">
                          <a:latin typeface="Times New Roman" pitchFamily="18" charset="0"/>
                          <a:cs typeface="Times New Roman" pitchFamily="18" charset="0"/>
                        </a:rPr>
                        <a:t>Б) нет</a:t>
                      </a:r>
                    </a:p>
                    <a:p>
                      <a:pPr algn="l"/>
                      <a:r>
                        <a:rPr lang="ru-RU" sz="1400" dirty="0">
                          <a:latin typeface="Times New Roman" pitchFamily="18" charset="0"/>
                          <a:cs typeface="Times New Roman" pitchFamily="18" charset="0"/>
                        </a:rPr>
                        <a:t>Почему?</a:t>
                      </a:r>
                    </a:p>
                  </a:txBody>
                  <a:tcPr marL="39062" marR="39062" marT="0" marB="0">
                    <a:solidFill>
                      <a:srgbClr val="00B0F0"/>
                    </a:solidFill>
                  </a:tcPr>
                </a:tc>
              </a:tr>
              <a:tr h="327712">
                <a:tc>
                  <a:txBody>
                    <a:bodyPr/>
                    <a:lstStyle/>
                    <a:p>
                      <a:pPr algn="l"/>
                      <a:r>
                        <a:rPr lang="ru-RU" sz="1400" dirty="0">
                          <a:latin typeface="Times New Roman" pitchFamily="18" charset="0"/>
                          <a:cs typeface="Times New Roman" pitchFamily="18" charset="0"/>
                        </a:rPr>
                        <a:t>9.В тексте найти ошибки, которые допустил автор, подчеркнуть их</a:t>
                      </a:r>
                      <a:r>
                        <a:rPr lang="ru-RU" sz="1400" dirty="0" smtClean="0">
                          <a:latin typeface="Times New Roman" pitchFamily="18" charset="0"/>
                          <a:cs typeface="Times New Roman" pitchFamily="18" charset="0"/>
                        </a:rPr>
                        <a:t>.</a:t>
                      </a:r>
                    </a:p>
                  </a:txBody>
                  <a:tcPr marL="39062" marR="39062" marT="0" marB="0">
                    <a:solidFill>
                      <a:srgbClr val="00B0F0"/>
                    </a:solidFill>
                  </a:tcPr>
                </a:tc>
              </a:tr>
              <a:tr h="527812">
                <a:tc>
                  <a:txBody>
                    <a:bodyPr/>
                    <a:lstStyle/>
                    <a:p>
                      <a:pPr algn="l"/>
                      <a:r>
                        <a:rPr lang="ru-RU" sz="1400" dirty="0">
                          <a:latin typeface="Times New Roman" pitchFamily="18" charset="0"/>
                          <a:cs typeface="Times New Roman" pitchFamily="18" charset="0"/>
                        </a:rPr>
                        <a:t>10.В  журнале «</a:t>
                      </a:r>
                      <a:r>
                        <a:rPr lang="ru-RU" sz="1400" dirty="0" err="1">
                          <a:latin typeface="Times New Roman" pitchFamily="18" charset="0"/>
                          <a:cs typeface="Times New Roman" pitchFamily="18" charset="0"/>
                        </a:rPr>
                        <a:t>Тошка</a:t>
                      </a:r>
                      <a:r>
                        <a:rPr lang="ru-RU" sz="1400" dirty="0">
                          <a:latin typeface="Times New Roman" pitchFamily="18" charset="0"/>
                          <a:cs typeface="Times New Roman" pitchFamily="18" charset="0"/>
                        </a:rPr>
                        <a:t>» было опубликовано письмо Саши М. Прочтите его.  Какие советы вы дадите мальчику по уходу за питомцем? Оформите свои советы в виде памятки.</a:t>
                      </a:r>
                    </a:p>
                  </a:txBody>
                  <a:tcPr marL="39062" marR="39062" marT="0" marB="0">
                    <a:solidFill>
                      <a:srgbClr val="00B0F0"/>
                    </a:solidFill>
                  </a:tcPr>
                </a:tc>
              </a:tr>
            </a:tbl>
          </a:graphicData>
        </a:graphic>
      </p:graphicFrame>
      <p:sp>
        <p:nvSpPr>
          <p:cNvPr id="3" name="Заголовок 2"/>
          <p:cNvSpPr>
            <a:spLocks noGrp="1"/>
          </p:cNvSpPr>
          <p:nvPr>
            <p:ph type="title"/>
          </p:nvPr>
        </p:nvSpPr>
        <p:spPr>
          <a:xfrm>
            <a:off x="5072066" y="0"/>
            <a:ext cx="3614734" cy="928670"/>
          </a:xfrm>
        </p:spPr>
        <p:txBody>
          <a:bodyPr>
            <a:normAutofit/>
          </a:bodyPr>
          <a:lstStyle/>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 xmlns:p14="http://schemas.microsoft.com/office/powerpoint/2010/main" val="2706864706"/>
              </p:ext>
            </p:extLst>
          </p:nvPr>
        </p:nvGraphicFramePr>
        <p:xfrm>
          <a:off x="-1764704" y="836712"/>
          <a:ext cx="452948" cy="642942"/>
        </p:xfrm>
        <a:graphic>
          <a:graphicData uri="http://schemas.openxmlformats.org/drawingml/2006/table">
            <a:tbl>
              <a:tblPr/>
              <a:tblGrid>
                <a:gridCol w="327894">
                  <a:extLst>
                    <a:ext uri="{9D8B030D-6E8A-4147-A177-3AD203B41FA5}">
                      <a16:colId xmlns="" xmlns:a16="http://schemas.microsoft.com/office/drawing/2014/main" val="20000"/>
                    </a:ext>
                  </a:extLst>
                </a:gridCol>
                <a:gridCol w="125054">
                  <a:extLst>
                    <a:ext uri="{9D8B030D-6E8A-4147-A177-3AD203B41FA5}">
                      <a16:colId xmlns="" xmlns:a16="http://schemas.microsoft.com/office/drawing/2014/main" val="20001"/>
                    </a:ext>
                  </a:extLst>
                </a:gridCol>
              </a:tblGrid>
              <a:tr h="642942">
                <a:tc>
                  <a:txBody>
                    <a:bodyPr/>
                    <a:lstStyle/>
                    <a:p>
                      <a:endParaRPr lang="ru-RU" dirty="0"/>
                    </a:p>
                  </a:txBody>
                  <a:tcPr marL="49827" marR="498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dirty="0"/>
                    </a:p>
                  </a:txBody>
                  <a:tcPr marL="49827" marR="498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bl>
          </a:graphicData>
        </a:graphic>
      </p:graphicFrame>
      <p:sp>
        <p:nvSpPr>
          <p:cNvPr id="2" name="Заголовок 1"/>
          <p:cNvSpPr>
            <a:spLocks noGrp="1"/>
          </p:cNvSpPr>
          <p:nvPr>
            <p:ph type="title"/>
          </p:nvPr>
        </p:nvSpPr>
        <p:spPr>
          <a:xfrm>
            <a:off x="1435608" y="274638"/>
            <a:ext cx="7498080" cy="225404"/>
          </a:xfrm>
        </p:spPr>
        <p:txBody>
          <a:bodyPr>
            <a:normAutofit fontScale="90000"/>
          </a:bodyPr>
          <a:lstStyle/>
          <a:p>
            <a:r>
              <a:rPr lang="ru-RU" sz="3200" b="1" i="1" dirty="0" smtClean="0">
                <a:solidFill>
                  <a:srgbClr val="0070C0"/>
                </a:solidFill>
                <a:latin typeface="Times New Roman" pitchFamily="18" charset="0"/>
                <a:cs typeface="Times New Roman" pitchFamily="18" charset="0"/>
              </a:rPr>
              <a:t>            </a:t>
            </a:r>
            <a:r>
              <a:rPr lang="ru-RU" sz="4000" b="1" dirty="0" smtClean="0">
                <a:solidFill>
                  <a:schemeClr val="accent4"/>
                </a:solidFill>
                <a:latin typeface="Times New Roman" pitchFamily="18" charset="0"/>
                <a:cs typeface="Times New Roman" pitchFamily="18" charset="0"/>
              </a:rPr>
              <a:t>Выполнение заданий</a:t>
            </a:r>
            <a:endParaRPr lang="ru-RU" sz="4000" b="1" dirty="0">
              <a:solidFill>
                <a:schemeClr val="accent4"/>
              </a:solidFill>
              <a:latin typeface="Times New Roman" pitchFamily="18" charset="0"/>
              <a:cs typeface="Times New Roman" pitchFamily="18" charset="0"/>
            </a:endParaRPr>
          </a:p>
        </p:txBody>
      </p:sp>
      <p:graphicFrame>
        <p:nvGraphicFramePr>
          <p:cNvPr id="7" name="Таблица 6"/>
          <p:cNvGraphicFramePr>
            <a:graphicFrameLocks noGrp="1"/>
          </p:cNvGraphicFramePr>
          <p:nvPr/>
        </p:nvGraphicFramePr>
        <p:xfrm>
          <a:off x="0" y="642918"/>
          <a:ext cx="9072594" cy="6300758"/>
        </p:xfrm>
        <a:graphic>
          <a:graphicData uri="http://schemas.openxmlformats.org/drawingml/2006/table">
            <a:tbl>
              <a:tblPr firstRow="1" firstCol="1" bandRow="1">
                <a:tableStyleId>{85BE263C-DBD7-4A20-BB59-AAB30ACAA65A}</a:tableStyleId>
              </a:tblPr>
              <a:tblGrid>
                <a:gridCol w="6386308"/>
                <a:gridCol w="2686286"/>
              </a:tblGrid>
              <a:tr h="500066">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Допущенные ошибки</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lnSpc>
                          <a:spcPct val="115000"/>
                        </a:lnSpc>
                        <a:spcAft>
                          <a:spcPts val="0"/>
                        </a:spcAft>
                      </a:pPr>
                      <a:r>
                        <a:rPr lang="ru-RU" sz="1600" b="1" dirty="0" smtClean="0">
                          <a:solidFill>
                            <a:schemeClr val="tx1"/>
                          </a:solidFill>
                          <a:latin typeface="Times New Roman" pitchFamily="18" charset="0"/>
                          <a:cs typeface="Times New Roman" pitchFamily="18" charset="0"/>
                        </a:rPr>
                        <a:t>% выполнивших </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410422">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Умение группировать объекты живой природы </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tx1"/>
                          </a:solidFill>
                          <a:latin typeface="Times New Roman" pitchFamily="18" charset="0"/>
                          <a:cs typeface="Times New Roman" pitchFamily="18" charset="0"/>
                        </a:rPr>
                        <a:t>73%</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410422">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Части растения и распространение растений</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tx1"/>
                          </a:solidFill>
                          <a:latin typeface="Times New Roman" pitchFamily="18" charset="0"/>
                          <a:cs typeface="Times New Roman" pitchFamily="18" charset="0"/>
                        </a:rPr>
                        <a:t>84%</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563104">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Умение определять систему органов человека, называть внутренние органы, входящие в эту систему</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accent2"/>
                          </a:solidFill>
                          <a:latin typeface="Times New Roman" pitchFamily="18" charset="0"/>
                          <a:cs typeface="Times New Roman" pitchFamily="18" charset="0"/>
                        </a:rPr>
                        <a:t>67%</a:t>
                      </a:r>
                      <a:endParaRPr lang="ru-RU" sz="1600" b="1" dirty="0">
                        <a:solidFill>
                          <a:schemeClr val="accent2"/>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473440">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Формулирование правил безопасного поведения в лесу</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tx1"/>
                          </a:solidFill>
                          <a:latin typeface="Times New Roman" pitchFamily="18" charset="0"/>
                          <a:cs typeface="Times New Roman" pitchFamily="18" charset="0"/>
                        </a:rPr>
                        <a:t>78%</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615632">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Умение приводить примеры городов, входящих в Золотое кольцо России</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accent2"/>
                          </a:solidFill>
                          <a:latin typeface="Times New Roman" pitchFamily="18" charset="0"/>
                          <a:cs typeface="Times New Roman" pitchFamily="18" charset="0"/>
                        </a:rPr>
                        <a:t>64%</a:t>
                      </a:r>
                      <a:endParaRPr lang="ru-RU" sz="1600" b="1" dirty="0">
                        <a:solidFill>
                          <a:schemeClr val="accent2"/>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556170">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Умение группировать европейские государства</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accent2"/>
                          </a:solidFill>
                          <a:latin typeface="Times New Roman" pitchFamily="18" charset="0"/>
                          <a:cs typeface="Times New Roman" pitchFamily="18" charset="0"/>
                        </a:rPr>
                        <a:t>69%</a:t>
                      </a:r>
                      <a:endParaRPr lang="ru-RU" sz="1600" b="1" dirty="0">
                        <a:solidFill>
                          <a:schemeClr val="accent2"/>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615632">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Знание систем органов</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tx1"/>
                          </a:solidFill>
                          <a:latin typeface="Times New Roman" pitchFamily="18" charset="0"/>
                          <a:cs typeface="Times New Roman" pitchFamily="18" charset="0"/>
                        </a:rPr>
                        <a:t>77%</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615632">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Умение определять погоду по признакам в неживой природе</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tx1"/>
                          </a:solidFill>
                          <a:latin typeface="Times New Roman" pitchFamily="18" charset="0"/>
                          <a:cs typeface="Times New Roman" pitchFamily="18" charset="0"/>
                        </a:rPr>
                        <a:t>86%</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794283">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Первичное понимание о природном сообществе луг на основе личных </a:t>
                      </a:r>
                      <a:r>
                        <a:rPr lang="ru-RU" sz="1600" b="1" dirty="0" smtClean="0">
                          <a:solidFill>
                            <a:schemeClr val="tx1"/>
                          </a:solidFill>
                          <a:latin typeface="Times New Roman" pitchFamily="18" charset="0"/>
                          <a:cs typeface="Times New Roman" pitchFamily="18" charset="0"/>
                        </a:rPr>
                        <a:t>наблюдений.</a:t>
                      </a:r>
                      <a:r>
                        <a:rPr kumimoji="0" lang="ru-RU" sz="1800" b="1" kern="1200" dirty="0" smtClean="0">
                          <a:solidFill>
                            <a:schemeClr val="lt1"/>
                          </a:solidFill>
                          <a:latin typeface="+mn-lt"/>
                          <a:ea typeface="+mn-ea"/>
                          <a:cs typeface="+mn-cs"/>
                        </a:rPr>
                        <a:t> </a:t>
                      </a:r>
                      <a:r>
                        <a:rPr kumimoji="0" lang="ru-RU" sz="1600" b="1" kern="1200" dirty="0" smtClean="0">
                          <a:solidFill>
                            <a:schemeClr val="tx1"/>
                          </a:solidFill>
                          <a:latin typeface="Times New Roman" pitchFamily="18" charset="0"/>
                          <a:ea typeface="+mn-ea"/>
                          <a:cs typeface="Times New Roman" pitchFamily="18" charset="0"/>
                        </a:rPr>
                        <a:t>В тексте найти ошибки, которые допустил автор, подчеркнуть их</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accent2"/>
                          </a:solidFill>
                          <a:latin typeface="Times New Roman" pitchFamily="18" charset="0"/>
                          <a:cs typeface="Times New Roman" pitchFamily="18" charset="0"/>
                        </a:rPr>
                        <a:t>63%</a:t>
                      </a:r>
                      <a:endParaRPr lang="ru-RU" sz="1600" b="1" dirty="0">
                        <a:solidFill>
                          <a:schemeClr val="accent2"/>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663938">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Формулирование правил ухода за домашними питомцами</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tx1"/>
                          </a:solidFill>
                          <a:latin typeface="Times New Roman" pitchFamily="18" charset="0"/>
                          <a:cs typeface="Times New Roman" pitchFamily="18" charset="0"/>
                        </a:rPr>
                        <a:t>76%</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071546"/>
            <a:ext cx="5857884" cy="4800600"/>
          </a:xfrm>
        </p:spPr>
        <p:txBody>
          <a:bodyPr>
            <a:normAutofit/>
          </a:bodyPr>
          <a:lstStyle/>
          <a:p>
            <a:pPr>
              <a:buNone/>
            </a:pPr>
            <a:endParaRPr lang="ru-RU" sz="2400" b="1"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pPr>
              <a:buNone/>
            </a:pPr>
            <a:endParaRPr lang="ru-RU" dirty="0" smtClean="0"/>
          </a:p>
        </p:txBody>
      </p:sp>
      <p:sp>
        <p:nvSpPr>
          <p:cNvPr id="2" name="Заголовок 1"/>
          <p:cNvSpPr>
            <a:spLocks noGrp="1"/>
          </p:cNvSpPr>
          <p:nvPr>
            <p:ph type="title"/>
          </p:nvPr>
        </p:nvSpPr>
        <p:spPr>
          <a:xfrm>
            <a:off x="0" y="0"/>
            <a:ext cx="8926808" cy="857232"/>
          </a:xfrm>
        </p:spPr>
        <p:txBody>
          <a:bodyPr>
            <a:normAutofit/>
          </a:bodyPr>
          <a:lstStyle/>
          <a:p>
            <a:r>
              <a:rPr lang="ru-RU" sz="3600" b="1" dirty="0" smtClean="0">
                <a:latin typeface="Times New Roman" pitchFamily="18" charset="0"/>
                <a:cs typeface="Times New Roman" pitchFamily="18" charset="0"/>
              </a:rPr>
              <a:t>  </a:t>
            </a:r>
            <a:r>
              <a:rPr lang="ru-RU" sz="3600" b="1" dirty="0" smtClean="0">
                <a:solidFill>
                  <a:srgbClr val="0070C0"/>
                </a:solidFill>
                <a:latin typeface="Times New Roman" pitchFamily="18" charset="0"/>
                <a:cs typeface="Times New Roman" pitchFamily="18" charset="0"/>
              </a:rPr>
              <a:t>Выводы</a:t>
            </a:r>
            <a:r>
              <a:rPr lang="ru-RU" sz="3600" b="1" dirty="0" smtClean="0">
                <a:solidFill>
                  <a:srgbClr val="0070C0"/>
                </a:solidFill>
              </a:rPr>
              <a:t> </a:t>
            </a:r>
            <a:r>
              <a:rPr lang="ru-RU" sz="3600" b="1" i="1" dirty="0" smtClean="0">
                <a:solidFill>
                  <a:srgbClr val="0070C0"/>
                </a:solidFill>
              </a:rPr>
              <a:t>  </a:t>
            </a:r>
            <a:endParaRPr lang="ru-RU" sz="3600" b="1" i="1" dirty="0">
              <a:solidFill>
                <a:srgbClr val="0070C0"/>
              </a:solidFill>
            </a:endParaRPr>
          </a:p>
        </p:txBody>
      </p:sp>
      <p:sp>
        <p:nvSpPr>
          <p:cNvPr id="4" name="Прямоугольник 3"/>
          <p:cNvSpPr/>
          <p:nvPr/>
        </p:nvSpPr>
        <p:spPr>
          <a:xfrm>
            <a:off x="142844" y="642918"/>
            <a:ext cx="8643998" cy="1200329"/>
          </a:xfrm>
          <a:prstGeom prst="rect">
            <a:avLst/>
          </a:prstGeom>
        </p:spPr>
        <p:txBody>
          <a:bodyPr wrap="square">
            <a:spAutoFit/>
          </a:bodyPr>
          <a:lstStyle/>
          <a:p>
            <a:r>
              <a:rPr lang="ru-RU" sz="2400" dirty="0" smtClean="0">
                <a:latin typeface="Times New Roman" pitchFamily="18" charset="0"/>
                <a:cs typeface="Times New Roman" pitchFamily="18" charset="0"/>
              </a:rPr>
              <a:t>Результаты  входных проверочных работ по окружающему миру в  4   классах  считать удовлетворительными, показатели успеваемости недостаточными.</a:t>
            </a:r>
            <a:endParaRPr lang="ru-RU" sz="2400" dirty="0"/>
          </a:p>
        </p:txBody>
      </p:sp>
      <p:sp>
        <p:nvSpPr>
          <p:cNvPr id="5" name="Прямоугольник 4"/>
          <p:cNvSpPr/>
          <p:nvPr/>
        </p:nvSpPr>
        <p:spPr>
          <a:xfrm>
            <a:off x="0" y="1785926"/>
            <a:ext cx="9144000" cy="3928528"/>
          </a:xfrm>
          <a:prstGeom prst="rect">
            <a:avLst/>
          </a:prstGeom>
        </p:spPr>
        <p:txBody>
          <a:bodyPr wrap="square">
            <a:spAutoFit/>
          </a:bodyPr>
          <a:lstStyle/>
          <a:p>
            <a:pPr>
              <a:buNone/>
            </a:pPr>
            <a:r>
              <a:rPr lang="ru-RU" sz="2400" b="1" i="1" dirty="0" smtClean="0">
                <a:solidFill>
                  <a:srgbClr val="0070C0"/>
                </a:solidFill>
                <a:latin typeface="Times New Roman" pitchFamily="18" charset="0"/>
                <a:cs typeface="Times New Roman" pitchFamily="18" charset="0"/>
              </a:rPr>
              <a:t>Рекомендации руководителям: </a:t>
            </a:r>
          </a:p>
          <a:p>
            <a:pPr>
              <a:buNone/>
            </a:pPr>
            <a:r>
              <a:rPr lang="ru-RU" sz="2400" dirty="0" smtClean="0">
                <a:latin typeface="Times New Roman" pitchFamily="18" charset="0"/>
                <a:cs typeface="Times New Roman" pitchFamily="18" charset="0"/>
              </a:rPr>
              <a:t>-на заседаниях ШМО проанализировать результаты проверочных работ по окружающему миру и  запланировать систему мер, направленных на улучшение и стабилизацию результатов учащихся в течение года;</a:t>
            </a:r>
          </a:p>
          <a:p>
            <a:pPr>
              <a:buNone/>
            </a:pPr>
            <a:r>
              <a:rPr lang="ru-RU" sz="2400" dirty="0" smtClean="0">
                <a:latin typeface="Times New Roman" pitchFamily="18" charset="0"/>
                <a:cs typeface="Times New Roman" pitchFamily="18" charset="0"/>
              </a:rPr>
              <a:t>-организовать работу учителей по устранению выявленных пробелов в знаниях учащихся </a:t>
            </a:r>
            <a:r>
              <a:rPr lang="ru-RU" sz="2400" b="1" dirty="0" smtClean="0">
                <a:latin typeface="Times New Roman" pitchFamily="18" charset="0"/>
                <a:cs typeface="Times New Roman" pitchFamily="18" charset="0"/>
              </a:rPr>
              <a:t>(срок: систематически)</a:t>
            </a:r>
          </a:p>
          <a:p>
            <a:pPr marL="596646" indent="-514350">
              <a:buNone/>
            </a:pPr>
            <a:r>
              <a:rPr lang="ru-RU" sz="2400" b="1" i="1" dirty="0" smtClean="0">
                <a:solidFill>
                  <a:srgbClr val="0070C0"/>
                </a:solidFill>
                <a:latin typeface="Times New Roman" pitchFamily="18" charset="0"/>
                <a:cs typeface="Times New Roman" pitchFamily="18" charset="0"/>
              </a:rPr>
              <a:t>Рекомендации учителям: </a:t>
            </a:r>
          </a:p>
          <a:p>
            <a:pPr marL="596646" indent="-514350"/>
            <a:r>
              <a:rPr lang="ru-RU" sz="2400" dirty="0" smtClean="0">
                <a:latin typeface="Times New Roman" pitchFamily="18" charset="0"/>
                <a:cs typeface="Times New Roman" pitchFamily="18" charset="0"/>
              </a:rPr>
              <a:t>-с целью ликвидации пробелов в знаниях организовать работу </a:t>
            </a:r>
          </a:p>
          <a:p>
            <a:pPr marL="596646" indent="-514350"/>
            <a:r>
              <a:rPr lang="ru-RU" sz="2400" dirty="0" smtClean="0">
                <a:latin typeface="Times New Roman" pitchFamily="18" charset="0"/>
                <a:cs typeface="Times New Roman" pitchFamily="18" charset="0"/>
              </a:rPr>
              <a:t> с учащимися по индивидуальным планам(</a:t>
            </a:r>
            <a:r>
              <a:rPr lang="ru-RU" sz="2400" b="1" dirty="0" smtClean="0">
                <a:latin typeface="Times New Roman" pitchFamily="18" charset="0"/>
                <a:cs typeface="Times New Roman" pitchFamily="18" charset="0"/>
              </a:rPr>
              <a:t>срок: систематически)</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 xmlns:p14="http://schemas.microsoft.com/office/powerpoint/2010/main" val="2165081116"/>
              </p:ext>
            </p:extLst>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Заголовок 1"/>
          <p:cNvSpPr>
            <a:spLocks noGrp="1"/>
          </p:cNvSpPr>
          <p:nvPr>
            <p:ph type="title"/>
          </p:nvPr>
        </p:nvSpPr>
        <p:spPr>
          <a:xfrm>
            <a:off x="928662" y="-142900"/>
            <a:ext cx="8069584" cy="1143000"/>
          </a:xfrm>
        </p:spPr>
        <p:txBody>
          <a:bodyPr>
            <a:normAutofit/>
          </a:bodyPr>
          <a:lstStyle/>
          <a:p>
            <a:r>
              <a:rPr lang="ru-RU" sz="3200" b="1" dirty="0" smtClean="0">
                <a:solidFill>
                  <a:srgbClr val="0070C0"/>
                </a:solidFill>
                <a:latin typeface="Times New Roman" pitchFamily="18" charset="0"/>
                <a:cs typeface="Times New Roman" pitchFamily="18" charset="0"/>
              </a:rPr>
              <a:t>  </a:t>
            </a:r>
            <a:r>
              <a:rPr lang="ru-RU" sz="3600" b="1" dirty="0" smtClean="0">
                <a:solidFill>
                  <a:srgbClr val="0070C0"/>
                </a:solidFill>
                <a:latin typeface="Times New Roman" pitchFamily="18" charset="0"/>
                <a:cs typeface="Times New Roman" pitchFamily="18" charset="0"/>
              </a:rPr>
              <a:t>Успеваемость по городским школам</a:t>
            </a:r>
            <a:endParaRPr lang="ru-RU" sz="3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 xmlns:p14="http://schemas.microsoft.com/office/powerpoint/2010/main" val="295215097"/>
              </p:ext>
            </p:extLst>
          </p:nvPr>
        </p:nvGraphicFramePr>
        <p:xfrm>
          <a:off x="500034" y="1447800"/>
          <a:ext cx="8434416"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3" name="Заголовок 2"/>
          <p:cNvSpPr>
            <a:spLocks noGrp="1"/>
          </p:cNvSpPr>
          <p:nvPr>
            <p:ph type="title"/>
          </p:nvPr>
        </p:nvSpPr>
        <p:spPr>
          <a:xfrm>
            <a:off x="1500166" y="-285776"/>
            <a:ext cx="7498080" cy="1560538"/>
          </a:xfrm>
        </p:spPr>
        <p:txBody>
          <a:bodyPr>
            <a:normAutofit/>
          </a:bodyPr>
          <a:lstStyle/>
          <a:p>
            <a:r>
              <a:rPr lang="ru-RU" sz="3600" b="1" dirty="0" smtClean="0">
                <a:solidFill>
                  <a:srgbClr val="0070C0"/>
                </a:solidFill>
                <a:latin typeface="Times New Roman" pitchFamily="18" charset="0"/>
                <a:cs typeface="Times New Roman" pitchFamily="18" charset="0"/>
              </a:rPr>
              <a:t>Успеваемость по сельским школам</a:t>
            </a:r>
            <a:endParaRPr lang="ru-RU" sz="3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Прямая соединительная линия 6"/>
          <p:cNvCxnSpPr/>
          <p:nvPr/>
        </p:nvCxnSpPr>
        <p:spPr>
          <a:xfrm flipV="1">
            <a:off x="1071538" y="2000240"/>
            <a:ext cx="7572428" cy="7143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rot="16200000" flipV="1">
            <a:off x="7571553" y="2142273"/>
            <a:ext cx="73124" cy="7143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4" name="Содержимое 3"/>
          <p:cNvGraphicFramePr>
            <a:graphicFrameLocks noGrp="1"/>
          </p:cNvGraphicFramePr>
          <p:nvPr>
            <p:ph idx="1"/>
            <p:extLst>
              <p:ext uri="{D42A27DB-BD31-4B8C-83A1-F6EECF244321}">
                <p14:modId xmlns="" xmlns:p14="http://schemas.microsoft.com/office/powerpoint/2010/main" val="2142509248"/>
              </p:ext>
            </p:extLst>
          </p:nvPr>
        </p:nvGraphicFramePr>
        <p:xfrm>
          <a:off x="857224" y="1000108"/>
          <a:ext cx="7500990" cy="4014782"/>
        </p:xfrm>
        <a:graphic>
          <a:graphicData uri="http://schemas.openxmlformats.org/drawingml/2006/chart">
            <c:chart xmlns:c="http://schemas.openxmlformats.org/drawingml/2006/chart" xmlns:r="http://schemas.openxmlformats.org/officeDocument/2006/relationships" r:id="rId2"/>
          </a:graphicData>
        </a:graphic>
      </p:graphicFrame>
      <p:sp>
        <p:nvSpPr>
          <p:cNvPr id="2" name="Заголовок 1"/>
          <p:cNvSpPr>
            <a:spLocks noGrp="1"/>
          </p:cNvSpPr>
          <p:nvPr>
            <p:ph type="title"/>
          </p:nvPr>
        </p:nvSpPr>
        <p:spPr>
          <a:xfrm>
            <a:off x="428596" y="-214338"/>
            <a:ext cx="8715404" cy="1071570"/>
          </a:xfrm>
        </p:spPr>
        <p:txBody>
          <a:bodyPr>
            <a:noAutofit/>
          </a:bodyPr>
          <a:lstStyle/>
          <a:p>
            <a:r>
              <a:rPr lang="ru-RU" sz="3600" b="1" dirty="0" smtClean="0">
                <a:solidFill>
                  <a:srgbClr val="0070C0"/>
                </a:solidFill>
                <a:latin typeface="Times New Roman" pitchFamily="18" charset="0"/>
                <a:cs typeface="Times New Roman" pitchFamily="18" charset="0"/>
              </a:rPr>
              <a:t>Качество знаний по городским школам</a:t>
            </a:r>
            <a:endParaRPr lang="ru-RU" sz="3600" b="1" dirty="0">
              <a:solidFill>
                <a:srgbClr val="0070C0"/>
              </a:solidFill>
              <a:latin typeface="Times New Roman" pitchFamily="18" charset="0"/>
              <a:cs typeface="Times New Roman" pitchFamily="18" charset="0"/>
            </a:endParaRPr>
          </a:p>
        </p:txBody>
      </p:sp>
      <p:sp>
        <p:nvSpPr>
          <p:cNvPr id="13" name="TextBox 12"/>
          <p:cNvSpPr txBox="1"/>
          <p:nvPr/>
        </p:nvSpPr>
        <p:spPr>
          <a:xfrm>
            <a:off x="6715140" y="928670"/>
            <a:ext cx="2080948" cy="400110"/>
          </a:xfrm>
          <a:prstGeom prst="rect">
            <a:avLst/>
          </a:prstGeom>
          <a:noFill/>
        </p:spPr>
        <p:txBody>
          <a:bodyPr wrap="square" rtlCol="0">
            <a:spAutoFit/>
          </a:bodyPr>
          <a:lstStyle/>
          <a:p>
            <a:r>
              <a:rPr lang="ru-RU" sz="2000" b="1" dirty="0" smtClean="0">
                <a:solidFill>
                  <a:srgbClr val="FF0000"/>
                </a:solidFill>
                <a:latin typeface="Times New Roman" pitchFamily="18" charset="0"/>
                <a:cs typeface="Times New Roman" pitchFamily="18" charset="0"/>
              </a:rPr>
              <a:t>ЛМР – 66,4%</a:t>
            </a:r>
            <a:endParaRPr lang="ru-RU" sz="20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 xmlns:p14="http://schemas.microsoft.com/office/powerpoint/2010/main" val="3668004981"/>
              </p:ext>
            </p:extLst>
          </p:nvPr>
        </p:nvGraphicFramePr>
        <p:xfrm>
          <a:off x="214282" y="1214422"/>
          <a:ext cx="8786874" cy="4657724"/>
        </p:xfrm>
        <a:graphic>
          <a:graphicData uri="http://schemas.openxmlformats.org/drawingml/2006/chart">
            <c:chart xmlns:c="http://schemas.openxmlformats.org/drawingml/2006/chart" xmlns:r="http://schemas.openxmlformats.org/officeDocument/2006/relationships" r:id="rId2"/>
          </a:graphicData>
        </a:graphic>
      </p:graphicFrame>
      <p:sp>
        <p:nvSpPr>
          <p:cNvPr id="3" name="Заголовок 2"/>
          <p:cNvSpPr>
            <a:spLocks noGrp="1"/>
          </p:cNvSpPr>
          <p:nvPr>
            <p:ph type="title"/>
          </p:nvPr>
        </p:nvSpPr>
        <p:spPr>
          <a:xfrm>
            <a:off x="428596" y="-142900"/>
            <a:ext cx="8715404" cy="1143008"/>
          </a:xfrm>
        </p:spPr>
        <p:txBody>
          <a:bodyPr>
            <a:normAutofit fontScale="90000"/>
          </a:bodyPr>
          <a:lstStyle/>
          <a:p>
            <a:r>
              <a:rPr lang="ru-RU" sz="3600" b="1" dirty="0" smtClean="0">
                <a:solidFill>
                  <a:srgbClr val="0070C0"/>
                </a:solidFill>
                <a:latin typeface="Times New Roman" pitchFamily="18" charset="0"/>
                <a:cs typeface="Times New Roman" pitchFamily="18" charset="0"/>
              </a:rPr>
              <a:t>      Качество знаний по сельским школам</a:t>
            </a:r>
            <a:endParaRPr lang="ru-RU" sz="3600" b="1" dirty="0">
              <a:solidFill>
                <a:srgbClr val="0070C0"/>
              </a:solidFill>
              <a:latin typeface="Times New Roman" pitchFamily="18" charset="0"/>
              <a:cs typeface="Times New Roman" pitchFamily="18" charset="0"/>
            </a:endParaRPr>
          </a:p>
        </p:txBody>
      </p:sp>
      <p:cxnSp>
        <p:nvCxnSpPr>
          <p:cNvPr id="6" name="Прямая соединительная линия 5"/>
          <p:cNvCxnSpPr/>
          <p:nvPr/>
        </p:nvCxnSpPr>
        <p:spPr>
          <a:xfrm flipV="1">
            <a:off x="714348" y="2571744"/>
            <a:ext cx="8572560" cy="7143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929718" cy="6110310"/>
          </a:xfrm>
        </p:spPr>
        <p:txBody>
          <a:bodyPr>
            <a:normAutofit fontScale="25000" lnSpcReduction="20000"/>
          </a:bodyPr>
          <a:lstStyle/>
          <a:p>
            <a:pPr>
              <a:buNone/>
            </a:pPr>
            <a:r>
              <a:rPr lang="ru-RU" sz="6400" b="1" dirty="0" smtClean="0">
                <a:solidFill>
                  <a:srgbClr val="FF0000"/>
                </a:solidFill>
                <a:latin typeface="Times New Roman" pitchFamily="18" charset="0"/>
                <a:cs typeface="Times New Roman" pitchFamily="18" charset="0"/>
              </a:rPr>
              <a:t>1. </a:t>
            </a:r>
            <a:r>
              <a:rPr lang="ru-RU" sz="6400" b="1" dirty="0" smtClean="0">
                <a:latin typeface="Times New Roman" pitchFamily="18" charset="0"/>
                <a:cs typeface="Times New Roman" pitchFamily="18" charset="0"/>
              </a:rPr>
              <a:t>Алина продиктовала Маше номер своего мобильного телефона «Восемь, девятьсот тридцать семь, шестьсот двадцать один, сорок два, семнадцать». </a:t>
            </a:r>
          </a:p>
          <a:p>
            <a:pPr>
              <a:buNone/>
            </a:pPr>
            <a:r>
              <a:rPr lang="ru-RU" sz="6400" b="1" dirty="0" smtClean="0">
                <a:latin typeface="Times New Roman" pitchFamily="18" charset="0"/>
                <a:cs typeface="Times New Roman" pitchFamily="18" charset="0"/>
              </a:rPr>
              <a:t>     Напишите номер телефона, записанный Машей.</a:t>
            </a:r>
          </a:p>
          <a:p>
            <a:pPr>
              <a:buNone/>
            </a:pPr>
            <a:r>
              <a:rPr lang="ru-RU" sz="6400" b="1" dirty="0" smtClean="0">
                <a:latin typeface="Times New Roman" pitchFamily="18" charset="0"/>
                <a:cs typeface="Times New Roman" pitchFamily="18" charset="0"/>
              </a:rPr>
              <a:t> </a:t>
            </a:r>
          </a:p>
          <a:p>
            <a:pPr>
              <a:buNone/>
            </a:pPr>
            <a:r>
              <a:rPr lang="ru-RU" sz="6400" b="1" dirty="0" smtClean="0">
                <a:latin typeface="Times New Roman" pitchFamily="18" charset="0"/>
                <a:cs typeface="Times New Roman" pitchFamily="18" charset="0"/>
              </a:rPr>
              <a:t>2. Вычисли значения выражений:</a:t>
            </a:r>
          </a:p>
          <a:p>
            <a:pPr>
              <a:buNone/>
            </a:pPr>
            <a:r>
              <a:rPr lang="ru-RU" sz="6400" b="1" dirty="0" smtClean="0">
                <a:latin typeface="Times New Roman" pitchFamily="18" charset="0"/>
                <a:cs typeface="Times New Roman" pitchFamily="18" charset="0"/>
              </a:rPr>
              <a:t>64: (4х2)+14                    240+(620-200):7</a:t>
            </a:r>
          </a:p>
          <a:p>
            <a:pPr>
              <a:buNone/>
            </a:pPr>
            <a:r>
              <a:rPr lang="ru-RU" sz="6400" b="1" dirty="0" smtClean="0">
                <a:latin typeface="Times New Roman" pitchFamily="18" charset="0"/>
                <a:cs typeface="Times New Roman" pitchFamily="18" charset="0"/>
              </a:rPr>
              <a:t>19х3+27х2                      80х3+450-90</a:t>
            </a:r>
          </a:p>
          <a:p>
            <a:pPr>
              <a:buNone/>
            </a:pPr>
            <a:r>
              <a:rPr lang="ru-RU" sz="6400" b="1" dirty="0" smtClean="0">
                <a:latin typeface="Times New Roman" pitchFamily="18" charset="0"/>
                <a:cs typeface="Times New Roman" pitchFamily="18" charset="0"/>
              </a:rPr>
              <a:t> </a:t>
            </a:r>
          </a:p>
          <a:p>
            <a:pPr>
              <a:buNone/>
            </a:pPr>
            <a:r>
              <a:rPr lang="ru-RU" sz="6400" b="1" dirty="0" smtClean="0">
                <a:solidFill>
                  <a:srgbClr val="FF0000"/>
                </a:solidFill>
                <a:latin typeface="Times New Roman" pitchFamily="18" charset="0"/>
                <a:cs typeface="Times New Roman" pitchFamily="18" charset="0"/>
              </a:rPr>
              <a:t>3</a:t>
            </a:r>
            <a:r>
              <a:rPr lang="ru-RU" sz="6400" b="1" i="1" dirty="0" smtClean="0">
                <a:solidFill>
                  <a:srgbClr val="FF0000"/>
                </a:solidFill>
                <a:latin typeface="Times New Roman" pitchFamily="18" charset="0"/>
                <a:cs typeface="Times New Roman" pitchFamily="18" charset="0"/>
              </a:rPr>
              <a:t>. </a:t>
            </a:r>
            <a:r>
              <a:rPr lang="ru-RU" sz="6400" b="1" dirty="0" smtClean="0">
                <a:latin typeface="Times New Roman" pitchFamily="18" charset="0"/>
                <a:cs typeface="Times New Roman" pitchFamily="18" charset="0"/>
              </a:rPr>
              <a:t>Кирилл поинтересовался у друзей, какие книги они любят читать. Выяснилось следующее:</a:t>
            </a:r>
          </a:p>
          <a:p>
            <a:pPr>
              <a:buNone/>
            </a:pPr>
            <a:r>
              <a:rPr lang="ru-RU" sz="6400" b="1" i="1" dirty="0" smtClean="0">
                <a:latin typeface="Times New Roman" pitchFamily="18" charset="0"/>
                <a:cs typeface="Times New Roman" pitchFamily="18" charset="0"/>
              </a:rPr>
              <a:t>фантастика – 7 человек</a:t>
            </a:r>
            <a:endParaRPr lang="ru-RU" sz="6400" b="1" dirty="0" smtClean="0">
              <a:latin typeface="Times New Roman" pitchFamily="18" charset="0"/>
              <a:cs typeface="Times New Roman" pitchFamily="18" charset="0"/>
            </a:endParaRPr>
          </a:p>
          <a:p>
            <a:pPr>
              <a:buNone/>
            </a:pPr>
            <a:r>
              <a:rPr lang="ru-RU" sz="6400" b="1" i="1" dirty="0" smtClean="0">
                <a:latin typeface="Times New Roman" pitchFamily="18" charset="0"/>
                <a:cs typeface="Times New Roman" pitchFamily="18" charset="0"/>
              </a:rPr>
              <a:t>стихи – 8 человек</a:t>
            </a:r>
            <a:endParaRPr lang="ru-RU" sz="6400" b="1" dirty="0" smtClean="0">
              <a:latin typeface="Times New Roman" pitchFamily="18" charset="0"/>
              <a:cs typeface="Times New Roman" pitchFamily="18" charset="0"/>
            </a:endParaRPr>
          </a:p>
          <a:p>
            <a:pPr>
              <a:buNone/>
            </a:pPr>
            <a:r>
              <a:rPr lang="ru-RU" sz="6400" b="1" i="1" dirty="0" smtClean="0">
                <a:latin typeface="Times New Roman" pitchFamily="18" charset="0"/>
                <a:cs typeface="Times New Roman" pitchFamily="18" charset="0"/>
              </a:rPr>
              <a:t>сказки – 9 человек</a:t>
            </a:r>
            <a:endParaRPr lang="ru-RU" sz="6400" b="1" dirty="0" smtClean="0">
              <a:latin typeface="Times New Roman" pitchFamily="18" charset="0"/>
              <a:cs typeface="Times New Roman" pitchFamily="18" charset="0"/>
            </a:endParaRPr>
          </a:p>
          <a:p>
            <a:pPr>
              <a:buNone/>
            </a:pPr>
            <a:r>
              <a:rPr lang="ru-RU" sz="6400" b="1" i="1" dirty="0" smtClean="0">
                <a:latin typeface="Times New Roman" pitchFamily="18" charset="0"/>
                <a:cs typeface="Times New Roman" pitchFamily="18" charset="0"/>
              </a:rPr>
              <a:t>путешествия – 6 человек</a:t>
            </a:r>
            <a:endParaRPr lang="ru-RU" sz="6400" b="1" dirty="0" smtClean="0">
              <a:latin typeface="Times New Roman" pitchFamily="18" charset="0"/>
              <a:cs typeface="Times New Roman" pitchFamily="18" charset="0"/>
            </a:endParaRPr>
          </a:p>
          <a:p>
            <a:pPr>
              <a:buNone/>
            </a:pPr>
            <a:r>
              <a:rPr lang="ru-RU" sz="6400" b="1" dirty="0" smtClean="0">
                <a:latin typeface="Times New Roman" pitchFamily="18" charset="0"/>
                <a:cs typeface="Times New Roman" pitchFamily="18" charset="0"/>
              </a:rPr>
              <a:t>Изобрази эти данные в столбчатой диаграмме.</a:t>
            </a:r>
          </a:p>
          <a:p>
            <a:pPr>
              <a:buNone/>
            </a:pPr>
            <a:r>
              <a:rPr lang="ru-RU" sz="6400" b="1" dirty="0" smtClean="0">
                <a:latin typeface="Times New Roman" pitchFamily="18" charset="0"/>
                <a:cs typeface="Times New Roman" pitchFamily="18" charset="0"/>
              </a:rPr>
              <a:t> </a:t>
            </a:r>
          </a:p>
          <a:p>
            <a:pPr>
              <a:buNone/>
            </a:pPr>
            <a:r>
              <a:rPr lang="ru-RU" sz="6400" b="1" dirty="0" smtClean="0">
                <a:solidFill>
                  <a:srgbClr val="FF0000"/>
                </a:solidFill>
                <a:latin typeface="Times New Roman" pitchFamily="18" charset="0"/>
                <a:cs typeface="Times New Roman" pitchFamily="18" charset="0"/>
              </a:rPr>
              <a:t>4.</a:t>
            </a:r>
            <a:r>
              <a:rPr lang="ru-RU" sz="6400" b="1" i="1" dirty="0" smtClean="0">
                <a:solidFill>
                  <a:srgbClr val="FF0000"/>
                </a:solidFill>
                <a:latin typeface="Times New Roman" pitchFamily="18" charset="0"/>
                <a:cs typeface="Times New Roman" pitchFamily="18" charset="0"/>
              </a:rPr>
              <a:t> </a:t>
            </a:r>
            <a:r>
              <a:rPr lang="ru-RU" sz="6400" b="1" dirty="0" smtClean="0">
                <a:solidFill>
                  <a:srgbClr val="FF0000"/>
                </a:solidFill>
                <a:latin typeface="Times New Roman" pitchFamily="18" charset="0"/>
                <a:cs typeface="Times New Roman" pitchFamily="18" charset="0"/>
              </a:rPr>
              <a:t> </a:t>
            </a:r>
            <a:r>
              <a:rPr lang="ru-RU" sz="6400" b="1" dirty="0" smtClean="0">
                <a:latin typeface="Times New Roman" pitchFamily="18" charset="0"/>
                <a:cs typeface="Times New Roman" pitchFamily="18" charset="0"/>
              </a:rPr>
              <a:t>Спортивный зал имеет длину 80 м, а ширину 60 м. Во время разминки на уроке физкультуры дети пробежали по периметру зала два круга. Сколько метров пробежали дети?</a:t>
            </a:r>
          </a:p>
          <a:p>
            <a:pPr>
              <a:buNone/>
            </a:pPr>
            <a:r>
              <a:rPr lang="ru-RU" sz="6400" b="1" dirty="0" smtClean="0">
                <a:latin typeface="Times New Roman" pitchFamily="18" charset="0"/>
                <a:cs typeface="Times New Roman" pitchFamily="18" charset="0"/>
              </a:rPr>
              <a:t> </a:t>
            </a:r>
          </a:p>
          <a:p>
            <a:pPr>
              <a:buNone/>
            </a:pPr>
            <a:r>
              <a:rPr lang="ru-RU" sz="6400" b="1" dirty="0" smtClean="0">
                <a:latin typeface="Times New Roman" pitchFamily="18" charset="0"/>
                <a:cs typeface="Times New Roman" pitchFamily="18" charset="0"/>
              </a:rPr>
              <a:t>5. Закончи запись:</a:t>
            </a:r>
          </a:p>
          <a:p>
            <a:pPr>
              <a:buNone/>
            </a:pPr>
            <a:r>
              <a:rPr lang="ru-RU" sz="6400" b="1" dirty="0" smtClean="0">
                <a:latin typeface="Times New Roman" pitchFamily="18" charset="0"/>
                <a:cs typeface="Times New Roman" pitchFamily="18" charset="0"/>
              </a:rPr>
              <a:t>6м 7дм = ….дм               5см 2мм = ….мм           3ч.=….мин.</a:t>
            </a:r>
          </a:p>
          <a:p>
            <a:pPr>
              <a:buNone/>
            </a:pPr>
            <a:r>
              <a:rPr lang="ru-RU" sz="6400" dirty="0" smtClean="0">
                <a:latin typeface="Times New Roman" pitchFamily="18" charset="0"/>
                <a:cs typeface="Times New Roman" pitchFamily="18" charset="0"/>
              </a:rPr>
              <a:t> </a:t>
            </a:r>
          </a:p>
          <a:p>
            <a:pPr>
              <a:buNone/>
            </a:pPr>
            <a:r>
              <a:rPr lang="ru-RU" sz="6400" b="1" dirty="0" smtClean="0">
                <a:solidFill>
                  <a:srgbClr val="FF0000"/>
                </a:solidFill>
                <a:latin typeface="Times New Roman" pitchFamily="18" charset="0"/>
                <a:cs typeface="Times New Roman" pitchFamily="18" charset="0"/>
              </a:rPr>
              <a:t>6. </a:t>
            </a:r>
            <a:r>
              <a:rPr lang="ru-RU" sz="6400" b="1" dirty="0" smtClean="0">
                <a:latin typeface="Times New Roman" pitchFamily="18" charset="0"/>
                <a:cs typeface="Times New Roman" pitchFamily="18" charset="0"/>
              </a:rPr>
              <a:t>Из леса Миша принес бабушке для грибного супа  2 белых гриба, 3 подосиновика, 4 мухомора и 5 сыроежек. Сколько грибов пригодится бабушке на суп?</a:t>
            </a:r>
          </a:p>
          <a:p>
            <a:pPr>
              <a:buNone/>
            </a:pPr>
            <a:r>
              <a:rPr lang="ru-RU" b="1" dirty="0" smtClean="0">
                <a:solidFill>
                  <a:srgbClr val="FF0000"/>
                </a:solidFill>
              </a:rPr>
              <a:t> </a:t>
            </a:r>
          </a:p>
          <a:p>
            <a:endParaRPr lang="ru-RU" b="1" dirty="0">
              <a:solidFill>
                <a:srgbClr val="FF0000"/>
              </a:solidFill>
            </a:endParaRPr>
          </a:p>
        </p:txBody>
      </p:sp>
      <p:sp>
        <p:nvSpPr>
          <p:cNvPr id="2" name="Заголовок 1"/>
          <p:cNvSpPr>
            <a:spLocks noGrp="1"/>
          </p:cNvSpPr>
          <p:nvPr>
            <p:ph type="title"/>
          </p:nvPr>
        </p:nvSpPr>
        <p:spPr/>
        <p:txBody>
          <a:bodyPr/>
          <a:lstStyle/>
          <a:p>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 xmlns:p14="http://schemas.microsoft.com/office/powerpoint/2010/main" val="2281732987"/>
              </p:ext>
            </p:extLst>
          </p:nvPr>
        </p:nvGraphicFramePr>
        <p:xfrm>
          <a:off x="-1620688" y="2132856"/>
          <a:ext cx="150634" cy="3578170"/>
        </p:xfrm>
        <a:graphic>
          <a:graphicData uri="http://schemas.openxmlformats.org/drawingml/2006/table">
            <a:tbl>
              <a:tblPr/>
              <a:tblGrid>
                <a:gridCol w="150634">
                  <a:extLst>
                    <a:ext uri="{9D8B030D-6E8A-4147-A177-3AD203B41FA5}">
                      <a16:colId xmlns="" xmlns:a16="http://schemas.microsoft.com/office/drawing/2014/main" val="20001"/>
                    </a:ext>
                  </a:extLst>
                </a:gridCol>
              </a:tblGrid>
              <a:tr h="535192">
                <a:tc>
                  <a:txBody>
                    <a:bodyPr/>
                    <a:lstStyle/>
                    <a:p>
                      <a:endParaRPr lang="ru-RU" dirty="0"/>
                    </a:p>
                  </a:txBody>
                  <a:tcPr marL="62617" marR="62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431576">
                <a:tc>
                  <a:txBody>
                    <a:bodyPr/>
                    <a:lstStyle/>
                    <a:p>
                      <a:endParaRPr lang="ru-RU" dirty="0"/>
                    </a:p>
                  </a:txBody>
                  <a:tcPr marL="62617" marR="62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575434">
                <a:tc>
                  <a:txBody>
                    <a:bodyPr/>
                    <a:lstStyle/>
                    <a:p>
                      <a:endParaRPr lang="ru-RU" dirty="0"/>
                    </a:p>
                  </a:txBody>
                  <a:tcPr marL="62617" marR="62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863152">
                <a:tc>
                  <a:txBody>
                    <a:bodyPr/>
                    <a:lstStyle/>
                    <a:p>
                      <a:endParaRPr lang="ru-RU" dirty="0"/>
                    </a:p>
                  </a:txBody>
                  <a:tcPr marL="62617" marR="62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453523">
                <a:tc>
                  <a:txBody>
                    <a:bodyPr/>
                    <a:lstStyle/>
                    <a:p>
                      <a:endParaRPr lang="ru-RU" dirty="0"/>
                    </a:p>
                  </a:txBody>
                  <a:tcPr marL="62617" marR="62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431576">
                <a:tc>
                  <a:txBody>
                    <a:bodyPr/>
                    <a:lstStyle/>
                    <a:p>
                      <a:endParaRPr lang="ru-RU" dirty="0"/>
                    </a:p>
                  </a:txBody>
                  <a:tcPr marL="62617" marR="62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287717">
                <a:tc>
                  <a:txBody>
                    <a:bodyPr/>
                    <a:lstStyle/>
                    <a:p>
                      <a:endParaRPr lang="ru-RU" dirty="0"/>
                    </a:p>
                  </a:txBody>
                  <a:tcPr marL="62617" marR="62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bl>
          </a:graphicData>
        </a:graphic>
      </p:graphicFrame>
      <p:sp>
        <p:nvSpPr>
          <p:cNvPr id="2" name="Заголовок 1"/>
          <p:cNvSpPr>
            <a:spLocks noGrp="1"/>
          </p:cNvSpPr>
          <p:nvPr>
            <p:ph type="title"/>
          </p:nvPr>
        </p:nvSpPr>
        <p:spPr>
          <a:xfrm>
            <a:off x="1000100" y="285728"/>
            <a:ext cx="7498080" cy="214314"/>
          </a:xfrm>
        </p:spPr>
        <p:txBody>
          <a:bodyPr>
            <a:normAutofit fontScale="90000"/>
          </a:bodyPr>
          <a:lstStyle/>
          <a:p>
            <a:r>
              <a:rPr lang="ru-RU" sz="4000" b="1" dirty="0" smtClean="0">
                <a:solidFill>
                  <a:srgbClr val="0070C0"/>
                </a:solidFill>
                <a:latin typeface="Times New Roman" pitchFamily="18" charset="0"/>
                <a:cs typeface="Times New Roman" pitchFamily="18" charset="0"/>
              </a:rPr>
              <a:t>          Выполнение заданий </a:t>
            </a:r>
            <a:endParaRPr lang="ru-RU" sz="4000" b="1" dirty="0">
              <a:solidFill>
                <a:srgbClr val="0070C0"/>
              </a:solidFill>
              <a:latin typeface="Times New Roman" pitchFamily="18"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 xmlns:p14="http://schemas.microsoft.com/office/powerpoint/2010/main" val="2602699459"/>
              </p:ext>
            </p:extLst>
          </p:nvPr>
        </p:nvGraphicFramePr>
        <p:xfrm>
          <a:off x="0" y="696874"/>
          <a:ext cx="9072594" cy="6161126"/>
        </p:xfrm>
        <a:graphic>
          <a:graphicData uri="http://schemas.openxmlformats.org/drawingml/2006/table">
            <a:tbl>
              <a:tblPr firstRow="1" firstCol="1" bandRow="1">
                <a:tableStyleId>{85BE263C-DBD7-4A20-BB59-AAB30ACAA65A}</a:tableStyleId>
              </a:tblPr>
              <a:tblGrid>
                <a:gridCol w="6500826">
                  <a:extLst>
                    <a:ext uri="{9D8B030D-6E8A-4147-A177-3AD203B41FA5}">
                      <a16:colId xmlns="" xmlns:a16="http://schemas.microsoft.com/office/drawing/2014/main" val="2569598776"/>
                    </a:ext>
                  </a:extLst>
                </a:gridCol>
                <a:gridCol w="2571768">
                  <a:extLst>
                    <a:ext uri="{9D8B030D-6E8A-4147-A177-3AD203B41FA5}">
                      <a16:colId xmlns="" xmlns:a16="http://schemas.microsoft.com/office/drawing/2014/main" val="2543515818"/>
                    </a:ext>
                  </a:extLst>
                </a:gridCol>
              </a:tblGrid>
              <a:tr h="676513">
                <a:tc>
                  <a:txBody>
                    <a:bodyPr/>
                    <a:lstStyle/>
                    <a:p>
                      <a:pPr algn="just">
                        <a:lnSpc>
                          <a:spcPct val="115000"/>
                        </a:lnSpc>
                        <a:spcAft>
                          <a:spcPts val="1000"/>
                        </a:spcAft>
                      </a:pPr>
                      <a:r>
                        <a:rPr lang="ru-RU" sz="2000" b="1" dirty="0">
                          <a:solidFill>
                            <a:schemeClr val="tx1"/>
                          </a:solidFill>
                          <a:effectLst/>
                          <a:latin typeface="Times New Roman" pitchFamily="18" charset="0"/>
                          <a:cs typeface="Times New Roman" pitchFamily="18" charset="0"/>
                        </a:rPr>
                        <a:t>Допущенные ошибки</a:t>
                      </a:r>
                      <a:endParaRPr lang="ru-RU" sz="2000" b="1" dirty="0">
                        <a:solidFill>
                          <a:schemeClr val="tx1"/>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1000"/>
                        </a:spcAft>
                      </a:pPr>
                      <a:r>
                        <a:rPr lang="ru-RU" sz="2000" b="1" dirty="0" smtClean="0">
                          <a:solidFill>
                            <a:schemeClr val="tx1"/>
                          </a:solidFill>
                          <a:effectLst/>
                          <a:latin typeface="Times New Roman" pitchFamily="18" charset="0"/>
                          <a:cs typeface="Times New Roman" pitchFamily="18" charset="0"/>
                        </a:rPr>
                        <a:t>% выполнивших</a:t>
                      </a:r>
                      <a:endParaRPr lang="ru-RU" sz="2000" b="1" dirty="0">
                        <a:solidFill>
                          <a:schemeClr val="tx1"/>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4135056139"/>
                  </a:ext>
                </a:extLst>
              </a:tr>
              <a:tr h="1097675">
                <a:tc>
                  <a:txBody>
                    <a:bodyPr/>
                    <a:lstStyle/>
                    <a:p>
                      <a:pPr algn="just">
                        <a:lnSpc>
                          <a:spcPct val="115000"/>
                        </a:lnSpc>
                        <a:spcAft>
                          <a:spcPts val="1000"/>
                        </a:spcAft>
                      </a:pPr>
                      <a:r>
                        <a:rPr kumimoji="0" lang="ru-RU" sz="2000" b="1" kern="1200" dirty="0" smtClean="0">
                          <a:solidFill>
                            <a:schemeClr val="tx1"/>
                          </a:solidFill>
                          <a:latin typeface="Times New Roman" pitchFamily="18" charset="0"/>
                          <a:ea typeface="+mn-ea"/>
                          <a:cs typeface="Times New Roman" pitchFamily="18" charset="0"/>
                        </a:rPr>
                        <a:t>Задание на развитие функциональной грамотности.</a:t>
                      </a:r>
                      <a:r>
                        <a:rPr kumimoji="0" lang="ru-RU" sz="2000" b="1" kern="1200" baseline="0" dirty="0" smtClean="0">
                          <a:solidFill>
                            <a:schemeClr val="tx1"/>
                          </a:solidFill>
                          <a:latin typeface="Times New Roman" pitchFamily="18" charset="0"/>
                          <a:ea typeface="+mn-ea"/>
                          <a:cs typeface="Times New Roman" pitchFamily="18" charset="0"/>
                        </a:rPr>
                        <a:t> </a:t>
                      </a:r>
                      <a:r>
                        <a:rPr kumimoji="0" lang="ru-RU" sz="2000" b="1" kern="1200" dirty="0" smtClean="0">
                          <a:solidFill>
                            <a:schemeClr val="tx1"/>
                          </a:solidFill>
                          <a:latin typeface="Times New Roman" pitchFamily="18" charset="0"/>
                          <a:ea typeface="+mn-ea"/>
                          <a:cs typeface="Times New Roman" pitchFamily="18" charset="0"/>
                        </a:rPr>
                        <a:t>Умение записывать многозначные числа.</a:t>
                      </a:r>
                      <a:endParaRPr kumimoji="0" lang="ru-RU" sz="2000" b="1" kern="1200" dirty="0" smtClean="0">
                        <a:solidFill>
                          <a:schemeClr val="tx1"/>
                        </a:solidFill>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1000"/>
                        </a:spcAft>
                      </a:pPr>
                      <a:r>
                        <a:rPr lang="ru-RU" sz="2000" b="1" dirty="0" smtClean="0">
                          <a:effectLst/>
                          <a:latin typeface="Times New Roman" pitchFamily="18" charset="0"/>
                          <a:cs typeface="Times New Roman" pitchFamily="18" charset="0"/>
                        </a:rPr>
                        <a:t>76 %</a:t>
                      </a:r>
                      <a:endParaRPr lang="ru-RU" sz="2000" b="1" dirty="0">
                        <a:solidFill>
                          <a:schemeClr val="tx1"/>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3700139910"/>
                  </a:ext>
                </a:extLst>
              </a:tr>
              <a:tr h="658605">
                <a:tc>
                  <a:txBody>
                    <a:bodyPr/>
                    <a:lstStyle/>
                    <a:p>
                      <a:pPr algn="just">
                        <a:lnSpc>
                          <a:spcPct val="115000"/>
                        </a:lnSpc>
                        <a:spcAft>
                          <a:spcPts val="1000"/>
                        </a:spcAft>
                      </a:pPr>
                      <a:r>
                        <a:rPr kumimoji="0" lang="ru-RU" sz="2000" b="1" kern="1200" dirty="0" smtClean="0">
                          <a:solidFill>
                            <a:schemeClr val="tx1"/>
                          </a:solidFill>
                          <a:latin typeface="Times New Roman" pitchFamily="18" charset="0"/>
                          <a:cs typeface="Times New Roman" pitchFamily="18" charset="0"/>
                        </a:rPr>
                        <a:t>Вычисление значений выражений.</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1000"/>
                        </a:spcAft>
                      </a:pPr>
                      <a:r>
                        <a:rPr lang="ru-RU" sz="2000" b="1" dirty="0" smtClean="0">
                          <a:solidFill>
                            <a:srgbClr val="FF0000"/>
                          </a:solidFill>
                          <a:effectLst/>
                          <a:latin typeface="Times New Roman" pitchFamily="18" charset="0"/>
                          <a:cs typeface="Times New Roman" pitchFamily="18" charset="0"/>
                        </a:rPr>
                        <a:t>64%</a:t>
                      </a:r>
                      <a:endParaRPr lang="ru-RU" sz="2000" b="1" dirty="0">
                        <a:solidFill>
                          <a:srgbClr val="FF0000"/>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2102418340"/>
                  </a:ext>
                </a:extLst>
              </a:tr>
              <a:tr h="867314">
                <a:tc>
                  <a:txBody>
                    <a:bodyPr/>
                    <a:lstStyle/>
                    <a:p>
                      <a:pPr algn="just">
                        <a:lnSpc>
                          <a:spcPct val="115000"/>
                        </a:lnSpc>
                        <a:spcAft>
                          <a:spcPts val="1000"/>
                        </a:spcAft>
                      </a:pPr>
                      <a:r>
                        <a:rPr kumimoji="0" lang="ru-RU" sz="2000" b="1" kern="1200" dirty="0" smtClean="0">
                          <a:solidFill>
                            <a:schemeClr val="tx1"/>
                          </a:solidFill>
                          <a:latin typeface="Times New Roman" pitchFamily="18" charset="0"/>
                          <a:ea typeface="+mn-ea"/>
                          <a:cs typeface="Times New Roman" pitchFamily="18" charset="0"/>
                        </a:rPr>
                        <a:t>Задание на развитие функциональной грамотности. Построение столбчатой  диаграммы.</a:t>
                      </a:r>
                      <a:r>
                        <a:rPr kumimoji="0" lang="ru-RU" sz="2000" b="1" kern="1200" baseline="0" dirty="0" smtClean="0">
                          <a:solidFill>
                            <a:schemeClr val="tx1"/>
                          </a:solidFill>
                          <a:latin typeface="Times New Roman" pitchFamily="18" charset="0"/>
                          <a:ea typeface="+mn-ea"/>
                          <a:cs typeface="Times New Roman" pitchFamily="18" charset="0"/>
                        </a:rPr>
                        <a:t> </a:t>
                      </a:r>
                      <a:endParaRPr lang="ru-RU" sz="2000" b="1" dirty="0">
                        <a:solidFill>
                          <a:schemeClr val="tx1"/>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1000"/>
                        </a:spcAft>
                      </a:pPr>
                      <a:r>
                        <a:rPr lang="ru-RU" sz="2000" b="1" dirty="0" smtClean="0">
                          <a:solidFill>
                            <a:srgbClr val="FF0000"/>
                          </a:solidFill>
                          <a:effectLst/>
                          <a:latin typeface="Times New Roman" pitchFamily="18" charset="0"/>
                          <a:cs typeface="Times New Roman" pitchFamily="18" charset="0"/>
                        </a:rPr>
                        <a:t>69%</a:t>
                      </a:r>
                      <a:endParaRPr lang="ru-RU" sz="2000" b="1" dirty="0">
                        <a:solidFill>
                          <a:srgbClr val="FF0000"/>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2997257310"/>
                  </a:ext>
                </a:extLst>
              </a:tr>
              <a:tr h="1319079">
                <a:tc>
                  <a:txBody>
                    <a:bodyPr/>
                    <a:lstStyle/>
                    <a:p>
                      <a:pPr algn="just">
                        <a:lnSpc>
                          <a:spcPct val="115000"/>
                        </a:lnSpc>
                        <a:spcAft>
                          <a:spcPts val="1000"/>
                        </a:spcAft>
                      </a:pPr>
                      <a:r>
                        <a:rPr kumimoji="0" lang="ru-RU" sz="2000" b="1" kern="1200" dirty="0" smtClean="0">
                          <a:solidFill>
                            <a:schemeClr val="tx1"/>
                          </a:solidFill>
                          <a:latin typeface="Times New Roman" pitchFamily="18" charset="0"/>
                          <a:ea typeface="+mn-ea"/>
                          <a:cs typeface="Times New Roman" pitchFamily="18" charset="0"/>
                        </a:rPr>
                        <a:t>Задание на развитие функциональной грамотности. Геометрическая задача на нахождение периметра прямоугольника.</a:t>
                      </a:r>
                      <a:endParaRPr lang="ru-RU" sz="2000" b="1" dirty="0">
                        <a:solidFill>
                          <a:schemeClr val="tx1"/>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1000"/>
                        </a:spcAft>
                      </a:pPr>
                      <a:r>
                        <a:rPr lang="ru-RU" sz="2000" b="1" dirty="0" smtClean="0">
                          <a:solidFill>
                            <a:srgbClr val="FF0000"/>
                          </a:solidFill>
                          <a:effectLst/>
                          <a:latin typeface="Times New Roman" pitchFamily="18" charset="0"/>
                          <a:cs typeface="Times New Roman" pitchFamily="18" charset="0"/>
                        </a:rPr>
                        <a:t>58%</a:t>
                      </a:r>
                      <a:endParaRPr lang="ru-RU" sz="2000" b="1" dirty="0">
                        <a:solidFill>
                          <a:srgbClr val="FF0000"/>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3810724597"/>
                  </a:ext>
                </a:extLst>
              </a:tr>
              <a:tr h="813918">
                <a:tc>
                  <a:txBody>
                    <a:bodyPr/>
                    <a:lstStyle/>
                    <a:p>
                      <a:pPr algn="just">
                        <a:lnSpc>
                          <a:spcPct val="115000"/>
                        </a:lnSpc>
                        <a:spcAft>
                          <a:spcPts val="1000"/>
                        </a:spcAft>
                      </a:pPr>
                      <a:r>
                        <a:rPr kumimoji="0" lang="ru-RU" sz="2000" b="1" kern="1200" dirty="0" smtClean="0">
                          <a:solidFill>
                            <a:schemeClr val="tx1"/>
                          </a:solidFill>
                          <a:latin typeface="Times New Roman" pitchFamily="18" charset="0"/>
                          <a:ea typeface="+mn-ea"/>
                          <a:cs typeface="Times New Roman" pitchFamily="18" charset="0"/>
                        </a:rPr>
                        <a:t>Преобразование величин длины и времени.</a:t>
                      </a:r>
                      <a:endParaRPr lang="ru-RU" sz="2000" b="1" dirty="0">
                        <a:solidFill>
                          <a:schemeClr val="tx1"/>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1000"/>
                        </a:spcAft>
                      </a:pPr>
                      <a:r>
                        <a:rPr lang="ru-RU" sz="2000" b="1" dirty="0" smtClean="0">
                          <a:effectLst/>
                          <a:latin typeface="Times New Roman" pitchFamily="18" charset="0"/>
                          <a:cs typeface="Times New Roman" pitchFamily="18" charset="0"/>
                        </a:rPr>
                        <a:t>71%</a:t>
                      </a:r>
                      <a:endParaRPr lang="ru-RU" sz="2000" b="1" dirty="0">
                        <a:solidFill>
                          <a:schemeClr val="tx1"/>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1376878455"/>
                  </a:ext>
                </a:extLst>
              </a:tr>
              <a:tr h="728022">
                <a:tc>
                  <a:txBody>
                    <a:bodyPr/>
                    <a:lstStyle/>
                    <a:p>
                      <a:pPr algn="just">
                        <a:lnSpc>
                          <a:spcPct val="115000"/>
                        </a:lnSpc>
                        <a:spcAft>
                          <a:spcPts val="1000"/>
                        </a:spcAft>
                      </a:pPr>
                      <a:r>
                        <a:rPr kumimoji="0" lang="ru-RU" sz="2000" b="1" kern="1200" dirty="0" smtClean="0">
                          <a:solidFill>
                            <a:schemeClr val="tx1"/>
                          </a:solidFill>
                          <a:latin typeface="Times New Roman" pitchFamily="18" charset="0"/>
                          <a:cs typeface="Times New Roman" pitchFamily="18" charset="0"/>
                        </a:rPr>
                        <a:t>Решение логической задачи.</a:t>
                      </a:r>
                      <a:endParaRPr lang="ru-RU" sz="2000" b="1" dirty="0">
                        <a:solidFill>
                          <a:schemeClr val="tx1"/>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1000"/>
                        </a:spcAft>
                      </a:pPr>
                      <a:r>
                        <a:rPr lang="ru-RU" sz="2000" b="1" dirty="0" smtClean="0">
                          <a:solidFill>
                            <a:srgbClr val="FF0000"/>
                          </a:solidFill>
                          <a:effectLst/>
                          <a:latin typeface="Times New Roman" pitchFamily="18" charset="0"/>
                          <a:cs typeface="Times New Roman" pitchFamily="18" charset="0"/>
                        </a:rPr>
                        <a:t>64%</a:t>
                      </a:r>
                      <a:endParaRPr lang="ru-RU" sz="2000" b="1" dirty="0">
                        <a:solidFill>
                          <a:srgbClr val="FF0000"/>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388387956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285728"/>
            <a:ext cx="8715404" cy="1500198"/>
          </a:xfrm>
        </p:spPr>
        <p:txBody>
          <a:bodyPr>
            <a:normAutofit fontScale="92500" lnSpcReduction="20000"/>
          </a:bodyPr>
          <a:lstStyle/>
          <a:p>
            <a:pPr lvl="0">
              <a:buNone/>
            </a:pPr>
            <a:r>
              <a:rPr lang="ru-RU" sz="3300" dirty="0" smtClean="0">
                <a:latin typeface="Times New Roman" pitchFamily="18" charset="0"/>
                <a:cs typeface="Times New Roman" pitchFamily="18" charset="0"/>
              </a:rPr>
              <a:t>   </a:t>
            </a:r>
            <a:endParaRPr lang="ru-RU" sz="3600" dirty="0" smtClean="0">
              <a:latin typeface="Times New Roman" pitchFamily="18" charset="0"/>
              <a:cs typeface="Times New Roman" pitchFamily="18" charset="0"/>
            </a:endParaRPr>
          </a:p>
          <a:p>
            <a:pPr lvl="0">
              <a:buNone/>
            </a:pPr>
            <a:r>
              <a:rPr lang="ru-RU" sz="2400" dirty="0" smtClean="0">
                <a:latin typeface="Times New Roman" pitchFamily="18" charset="0"/>
                <a:cs typeface="Times New Roman" pitchFamily="18" charset="0"/>
              </a:rPr>
              <a:t>  </a:t>
            </a:r>
            <a:r>
              <a:rPr lang="ru-RU" sz="2600" dirty="0" smtClean="0">
                <a:latin typeface="Times New Roman" pitchFamily="18" charset="0"/>
                <a:cs typeface="Times New Roman" pitchFamily="18" charset="0"/>
              </a:rPr>
              <a:t>Результаты входных проверочных работ  по математике в 4  классах считать удовлетворительными, показатели успеваемости недостаточными.</a:t>
            </a:r>
          </a:p>
          <a:p>
            <a:pPr lvl="0">
              <a:buNone/>
            </a:pPr>
            <a:endParaRPr lang="ru-RU" sz="3300" dirty="0" smtClean="0">
              <a:latin typeface="Times New Roman" pitchFamily="18" charset="0"/>
              <a:cs typeface="Times New Roman" pitchFamily="18" charset="0"/>
            </a:endParaRPr>
          </a:p>
          <a:p>
            <a:pPr lvl="0">
              <a:buNone/>
            </a:pPr>
            <a:endParaRPr lang="ru-RU" sz="3300" dirty="0" smtClean="0">
              <a:latin typeface="Times New Roman" pitchFamily="18" charset="0"/>
              <a:cs typeface="Times New Roman" pitchFamily="18" charset="0"/>
            </a:endParaRPr>
          </a:p>
          <a:p>
            <a:pPr lvl="0">
              <a:buNone/>
            </a:pPr>
            <a:endParaRPr lang="ru-RU" sz="3300" dirty="0" smtClean="0"/>
          </a:p>
        </p:txBody>
      </p:sp>
      <p:sp>
        <p:nvSpPr>
          <p:cNvPr id="2" name="Заголовок 1"/>
          <p:cNvSpPr>
            <a:spLocks noGrp="1"/>
          </p:cNvSpPr>
          <p:nvPr>
            <p:ph type="title"/>
          </p:nvPr>
        </p:nvSpPr>
        <p:spPr>
          <a:xfrm>
            <a:off x="-142908" y="-500090"/>
            <a:ext cx="9001188" cy="2071702"/>
          </a:xfrm>
        </p:spPr>
        <p:txBody>
          <a:bodyPr>
            <a:normAutofit/>
          </a:bodyPr>
          <a:lstStyle/>
          <a:p>
            <a:r>
              <a:rPr lang="ru-RU" sz="4000" b="1" dirty="0" smtClean="0">
                <a:solidFill>
                  <a:srgbClr val="C00000"/>
                </a:solidFill>
                <a:latin typeface="Times New Roman" pitchFamily="18" charset="0"/>
                <a:cs typeface="Times New Roman" pitchFamily="18" charset="0"/>
              </a:rPr>
              <a:t>     </a:t>
            </a:r>
            <a:r>
              <a:rPr lang="ru-RU" sz="3600" b="1" dirty="0" smtClean="0">
                <a:solidFill>
                  <a:srgbClr val="0070C0"/>
                </a:solidFill>
                <a:latin typeface="Times New Roman" pitchFamily="18" charset="0"/>
                <a:cs typeface="Times New Roman" pitchFamily="18" charset="0"/>
              </a:rPr>
              <a:t>Выводы:</a:t>
            </a:r>
            <a:br>
              <a:rPr lang="ru-RU" sz="3600" b="1" dirty="0" smtClean="0">
                <a:solidFill>
                  <a:srgbClr val="0070C0"/>
                </a:solidFill>
                <a:latin typeface="Times New Roman" pitchFamily="18" charset="0"/>
                <a:cs typeface="Times New Roman" pitchFamily="18" charset="0"/>
              </a:rPr>
            </a:br>
            <a:endParaRPr lang="ru-RU" sz="3600" dirty="0">
              <a:solidFill>
                <a:srgbClr val="0070C0"/>
              </a:solidFill>
              <a:latin typeface="Times New Roman" pitchFamily="18" charset="0"/>
              <a:cs typeface="Times New Roman" pitchFamily="18" charset="0"/>
            </a:endParaRPr>
          </a:p>
        </p:txBody>
      </p:sp>
      <p:sp>
        <p:nvSpPr>
          <p:cNvPr id="4" name="Прямоугольник 3"/>
          <p:cNvSpPr/>
          <p:nvPr/>
        </p:nvSpPr>
        <p:spPr>
          <a:xfrm>
            <a:off x="285720" y="1714488"/>
            <a:ext cx="8858280" cy="4154984"/>
          </a:xfrm>
          <a:prstGeom prst="rect">
            <a:avLst/>
          </a:prstGeom>
        </p:spPr>
        <p:txBody>
          <a:bodyPr wrap="square">
            <a:spAutoFit/>
          </a:bodyPr>
          <a:lstStyle/>
          <a:p>
            <a:pPr>
              <a:buNone/>
            </a:pPr>
            <a:r>
              <a:rPr lang="ru-RU" sz="2400" b="1" i="1" dirty="0" smtClean="0">
                <a:solidFill>
                  <a:srgbClr val="0070C0"/>
                </a:solidFill>
                <a:latin typeface="Times New Roman" pitchFamily="18" charset="0"/>
                <a:cs typeface="Times New Roman" pitchFamily="18" charset="0"/>
              </a:rPr>
              <a:t>    Рекомендации руководителям: </a:t>
            </a:r>
          </a:p>
          <a:p>
            <a:pPr>
              <a:buNone/>
            </a:pPr>
            <a:r>
              <a:rPr lang="ru-RU" sz="2400" dirty="0" smtClean="0">
                <a:latin typeface="Times New Roman" pitchFamily="18" charset="0"/>
                <a:cs typeface="Times New Roman" pitchFamily="18" charset="0"/>
              </a:rPr>
              <a:t>  -на заседаниях ШМО проанализировать результаты  входных проверочных работ по математике и  запланировать систему мер, направленных на улучшение и стабилизацию результатов учащихся в течение года;</a:t>
            </a:r>
          </a:p>
          <a:p>
            <a:pPr>
              <a:buNone/>
            </a:pPr>
            <a:r>
              <a:rPr lang="ru-RU" sz="2400" dirty="0" smtClean="0">
                <a:latin typeface="Times New Roman" pitchFamily="18" charset="0"/>
                <a:cs typeface="Times New Roman" pitchFamily="18" charset="0"/>
              </a:rPr>
              <a:t> - организовать работу учителей по устранению выявленных пробелов в знаниях учащихся </a:t>
            </a:r>
            <a:r>
              <a:rPr lang="ru-RU" sz="2400" b="1" dirty="0" smtClean="0">
                <a:latin typeface="Times New Roman" pitchFamily="18" charset="0"/>
                <a:cs typeface="Times New Roman" pitchFamily="18" charset="0"/>
              </a:rPr>
              <a:t>(срок: систематически).</a:t>
            </a:r>
          </a:p>
          <a:p>
            <a:pPr marL="596646" indent="-514350">
              <a:buNone/>
            </a:pPr>
            <a:r>
              <a:rPr lang="ru-RU" sz="2400" b="1" i="1" dirty="0" smtClean="0">
                <a:solidFill>
                  <a:srgbClr val="0070C0"/>
                </a:solidFill>
                <a:latin typeface="Times New Roman" pitchFamily="18" charset="0"/>
                <a:cs typeface="Times New Roman" pitchFamily="18" charset="0"/>
              </a:rPr>
              <a:t>   Рекомендации учителям: </a:t>
            </a:r>
          </a:p>
          <a:p>
            <a:pPr marL="596646" indent="-514350">
              <a:buNone/>
            </a:pPr>
            <a:r>
              <a:rPr lang="ru-RU" sz="2400" dirty="0" smtClean="0">
                <a:latin typeface="Times New Roman" pitchFamily="18" charset="0"/>
                <a:cs typeface="Times New Roman" pitchFamily="18" charset="0"/>
              </a:rPr>
              <a:t>  - с целью ликвидации пробелов в знаниях организовать работу с учащимися по индивидуальным  планам</a:t>
            </a:r>
          </a:p>
          <a:p>
            <a:pPr marL="596646" indent="-514350">
              <a:spcBef>
                <a:spcPts val="0"/>
              </a:spcBef>
              <a:buNone/>
            </a:pPr>
            <a:r>
              <a:rPr lang="ru-RU" sz="2400"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срок: систематически)</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5701</TotalTime>
  <Words>1121</Words>
  <Application>Microsoft Office PowerPoint</Application>
  <PresentationFormat>Экран (4:3)</PresentationFormat>
  <Paragraphs>295</Paragraphs>
  <Slides>26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Открытая</vt:lpstr>
      <vt:lpstr>                                Результаты входных проверочных работ учащихся 4 классов 2020-2021 учебного года   </vt:lpstr>
      <vt:lpstr>              Математика</vt:lpstr>
      <vt:lpstr>  Успеваемость по городским школам</vt:lpstr>
      <vt:lpstr>Успеваемость по сельским школам</vt:lpstr>
      <vt:lpstr>Качество знаний по городским школам</vt:lpstr>
      <vt:lpstr>      Качество знаний по сельским школам</vt:lpstr>
      <vt:lpstr>Слайд 7</vt:lpstr>
      <vt:lpstr>          Выполнение заданий </vt:lpstr>
      <vt:lpstr>     Выводы: </vt:lpstr>
      <vt:lpstr>          Русский язык </vt:lpstr>
      <vt:lpstr>     Успеваемость по городским школам</vt:lpstr>
      <vt:lpstr>Успеваемость по сельским школам</vt:lpstr>
      <vt:lpstr>  Качество знаний по городским школам</vt:lpstr>
      <vt:lpstr>Качество знаний по сельским школам</vt:lpstr>
      <vt:lpstr>Слайд 15</vt:lpstr>
      <vt:lpstr>     Выполнение заданий(диктант)</vt:lpstr>
      <vt:lpstr>Выполнение заданий(гр.з)</vt:lpstr>
      <vt:lpstr>   Выводы:</vt:lpstr>
      <vt:lpstr>Слайд 19</vt:lpstr>
      <vt:lpstr>  Успеваемость по городским школам</vt:lpstr>
      <vt:lpstr>Успеваемость по сельским школам</vt:lpstr>
      <vt:lpstr>Качество знаний по городским школам</vt:lpstr>
      <vt:lpstr>    Качество знаний по сельским школам</vt:lpstr>
      <vt:lpstr>Слайд 24</vt:lpstr>
      <vt:lpstr>            Выполнение заданий</vt:lpstr>
      <vt:lpstr>  Выводы   </vt:lpstr>
    </vt:vector>
  </TitlesOfParts>
  <Company>ИМЦ</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Результаты диагностического тестирования по математике  за 1 полугодие  2012-2013 учебного года. </dc:title>
  <dc:creator>РС</dc:creator>
  <cp:lastModifiedBy>Admin</cp:lastModifiedBy>
  <cp:revision>805</cp:revision>
  <dcterms:created xsi:type="dcterms:W3CDTF">2012-12-17T07:09:56Z</dcterms:created>
  <dcterms:modified xsi:type="dcterms:W3CDTF">2020-10-07T05:48:08Z</dcterms:modified>
</cp:coreProperties>
</file>